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78" y="1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3F3F3F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5400" b="0" i="0">
                <a:solidFill>
                  <a:srgbClr val="8FC22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3F3F3F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3F3F3F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371076" y="0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8000"/>
                </a:lnTo>
              </a:path>
            </a:pathLst>
          </a:custGeom>
          <a:ln w="9144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424928" y="3681983"/>
            <a:ext cx="4763770" cy="3176905"/>
          </a:xfrm>
          <a:custGeom>
            <a:avLst/>
            <a:gdLst/>
            <a:ahLst/>
            <a:cxnLst/>
            <a:rect l="l" t="t" r="r" b="b"/>
            <a:pathLst>
              <a:path w="4763770" h="3176904">
                <a:moveTo>
                  <a:pt x="4763516" y="0"/>
                </a:moveTo>
                <a:lnTo>
                  <a:pt x="0" y="3176586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182100" y="0"/>
            <a:ext cx="3007360" cy="6858000"/>
          </a:xfrm>
          <a:custGeom>
            <a:avLst/>
            <a:gdLst/>
            <a:ahLst/>
            <a:cxnLst/>
            <a:rect l="l" t="t" r="r" b="b"/>
            <a:pathLst>
              <a:path w="3007359" h="6858000">
                <a:moveTo>
                  <a:pt x="3006852" y="0"/>
                </a:moveTo>
                <a:lnTo>
                  <a:pt x="2042484" y="0"/>
                </a:lnTo>
                <a:lnTo>
                  <a:pt x="0" y="6857999"/>
                </a:lnTo>
                <a:lnTo>
                  <a:pt x="3006852" y="6857999"/>
                </a:lnTo>
                <a:lnTo>
                  <a:pt x="3006852" y="0"/>
                </a:lnTo>
                <a:close/>
              </a:path>
            </a:pathLst>
          </a:custGeom>
          <a:solidFill>
            <a:srgbClr val="8FC225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9604335" y="0"/>
            <a:ext cx="2588260" cy="6858000"/>
          </a:xfrm>
          <a:custGeom>
            <a:avLst/>
            <a:gdLst/>
            <a:ahLst/>
            <a:cxnLst/>
            <a:rect l="l" t="t" r="r" b="b"/>
            <a:pathLst>
              <a:path w="2588259" h="6858000">
                <a:moveTo>
                  <a:pt x="2587663" y="0"/>
                </a:moveTo>
                <a:lnTo>
                  <a:pt x="0" y="0"/>
                </a:lnTo>
                <a:lnTo>
                  <a:pt x="1208190" y="6857999"/>
                </a:lnTo>
                <a:lnTo>
                  <a:pt x="2587663" y="6857999"/>
                </a:lnTo>
                <a:lnTo>
                  <a:pt x="2587663" y="0"/>
                </a:lnTo>
                <a:close/>
              </a:path>
            </a:pathLst>
          </a:custGeom>
          <a:solidFill>
            <a:srgbClr val="8FC22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932164" y="3047999"/>
            <a:ext cx="3260090" cy="3810000"/>
          </a:xfrm>
          <a:custGeom>
            <a:avLst/>
            <a:gdLst/>
            <a:ahLst/>
            <a:cxnLst/>
            <a:rect l="l" t="t" r="r" b="b"/>
            <a:pathLst>
              <a:path w="3260090" h="3810000">
                <a:moveTo>
                  <a:pt x="3259836" y="0"/>
                </a:moveTo>
                <a:lnTo>
                  <a:pt x="0" y="3810000"/>
                </a:lnTo>
                <a:lnTo>
                  <a:pt x="3259836" y="3810000"/>
                </a:lnTo>
                <a:lnTo>
                  <a:pt x="3259836" y="0"/>
                </a:lnTo>
                <a:close/>
              </a:path>
            </a:pathLst>
          </a:custGeom>
          <a:solidFill>
            <a:srgbClr val="539F20">
              <a:alpha val="7215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337790" y="0"/>
            <a:ext cx="2851785" cy="6858000"/>
          </a:xfrm>
          <a:custGeom>
            <a:avLst/>
            <a:gdLst/>
            <a:ahLst/>
            <a:cxnLst/>
            <a:rect l="l" t="t" r="r" b="b"/>
            <a:pathLst>
              <a:path w="2851784" h="6858000">
                <a:moveTo>
                  <a:pt x="2851161" y="0"/>
                </a:moveTo>
                <a:lnTo>
                  <a:pt x="0" y="0"/>
                </a:lnTo>
                <a:lnTo>
                  <a:pt x="2467621" y="6857999"/>
                </a:lnTo>
                <a:lnTo>
                  <a:pt x="2851161" y="6857999"/>
                </a:lnTo>
                <a:lnTo>
                  <a:pt x="2851161" y="0"/>
                </a:lnTo>
                <a:close/>
              </a:path>
            </a:pathLst>
          </a:custGeom>
          <a:solidFill>
            <a:srgbClr val="3F7818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0898124" y="0"/>
            <a:ext cx="1290955" cy="6858000"/>
          </a:xfrm>
          <a:custGeom>
            <a:avLst/>
            <a:gdLst/>
            <a:ahLst/>
            <a:cxnLst/>
            <a:rect l="l" t="t" r="r" b="b"/>
            <a:pathLst>
              <a:path w="1290954" h="6858000">
                <a:moveTo>
                  <a:pt x="1290828" y="0"/>
                </a:moveTo>
                <a:lnTo>
                  <a:pt x="1018959" y="0"/>
                </a:lnTo>
                <a:lnTo>
                  <a:pt x="0" y="6857999"/>
                </a:lnTo>
                <a:lnTo>
                  <a:pt x="1290828" y="6857999"/>
                </a:lnTo>
                <a:lnTo>
                  <a:pt x="1290828" y="0"/>
                </a:lnTo>
                <a:close/>
              </a:path>
            </a:pathLst>
          </a:custGeom>
          <a:solidFill>
            <a:srgbClr val="C0E474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0940749" y="0"/>
            <a:ext cx="1248410" cy="6858000"/>
          </a:xfrm>
          <a:custGeom>
            <a:avLst/>
            <a:gdLst/>
            <a:ahLst/>
            <a:cxnLst/>
            <a:rect l="l" t="t" r="r" b="b"/>
            <a:pathLst>
              <a:path w="1248409" h="6858000">
                <a:moveTo>
                  <a:pt x="1248202" y="0"/>
                </a:moveTo>
                <a:lnTo>
                  <a:pt x="0" y="0"/>
                </a:lnTo>
                <a:lnTo>
                  <a:pt x="1107740" y="6857999"/>
                </a:lnTo>
                <a:lnTo>
                  <a:pt x="1248202" y="6857999"/>
                </a:lnTo>
                <a:lnTo>
                  <a:pt x="1248202" y="0"/>
                </a:lnTo>
                <a:close/>
              </a:path>
            </a:pathLst>
          </a:custGeom>
          <a:solidFill>
            <a:srgbClr val="8FC225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0372344" y="3590544"/>
            <a:ext cx="1816735" cy="3267710"/>
          </a:xfrm>
          <a:custGeom>
            <a:avLst/>
            <a:gdLst/>
            <a:ahLst/>
            <a:cxnLst/>
            <a:rect l="l" t="t" r="r" b="b"/>
            <a:pathLst>
              <a:path w="1816734" h="3267709">
                <a:moveTo>
                  <a:pt x="1816608" y="0"/>
                </a:moveTo>
                <a:lnTo>
                  <a:pt x="0" y="3267456"/>
                </a:lnTo>
                <a:lnTo>
                  <a:pt x="1816608" y="3267456"/>
                </a:lnTo>
                <a:lnTo>
                  <a:pt x="1816608" y="0"/>
                </a:lnTo>
                <a:close/>
              </a:path>
            </a:pathLst>
          </a:custGeom>
          <a:solidFill>
            <a:srgbClr val="8FC225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0" y="4012691"/>
            <a:ext cx="448309" cy="2845435"/>
          </a:xfrm>
          <a:custGeom>
            <a:avLst/>
            <a:gdLst/>
            <a:ahLst/>
            <a:cxnLst/>
            <a:rect l="l" t="t" r="r" b="b"/>
            <a:pathLst>
              <a:path w="448309" h="2845434">
                <a:moveTo>
                  <a:pt x="0" y="0"/>
                </a:moveTo>
                <a:lnTo>
                  <a:pt x="0" y="2845308"/>
                </a:lnTo>
                <a:lnTo>
                  <a:pt x="448057" y="2845308"/>
                </a:lnTo>
                <a:lnTo>
                  <a:pt x="0" y="0"/>
                </a:lnTo>
                <a:close/>
              </a:path>
            </a:pathLst>
          </a:custGeom>
          <a:solidFill>
            <a:srgbClr val="8F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371076" y="0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8000"/>
                </a:lnTo>
              </a:path>
            </a:pathLst>
          </a:custGeom>
          <a:ln w="9144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424928" y="3681983"/>
            <a:ext cx="4763770" cy="3176905"/>
          </a:xfrm>
          <a:custGeom>
            <a:avLst/>
            <a:gdLst/>
            <a:ahLst/>
            <a:cxnLst/>
            <a:rect l="l" t="t" r="r" b="b"/>
            <a:pathLst>
              <a:path w="4763770" h="3176904">
                <a:moveTo>
                  <a:pt x="4763516" y="0"/>
                </a:moveTo>
                <a:lnTo>
                  <a:pt x="0" y="3176586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182100" y="0"/>
            <a:ext cx="3007360" cy="6858000"/>
          </a:xfrm>
          <a:custGeom>
            <a:avLst/>
            <a:gdLst/>
            <a:ahLst/>
            <a:cxnLst/>
            <a:rect l="l" t="t" r="r" b="b"/>
            <a:pathLst>
              <a:path w="3007359" h="6858000">
                <a:moveTo>
                  <a:pt x="3006852" y="0"/>
                </a:moveTo>
                <a:lnTo>
                  <a:pt x="2042484" y="0"/>
                </a:lnTo>
                <a:lnTo>
                  <a:pt x="0" y="6857999"/>
                </a:lnTo>
                <a:lnTo>
                  <a:pt x="3006852" y="6857999"/>
                </a:lnTo>
                <a:lnTo>
                  <a:pt x="3006852" y="0"/>
                </a:lnTo>
                <a:close/>
              </a:path>
            </a:pathLst>
          </a:custGeom>
          <a:solidFill>
            <a:srgbClr val="8FC225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9604335" y="0"/>
            <a:ext cx="2588260" cy="6858000"/>
          </a:xfrm>
          <a:custGeom>
            <a:avLst/>
            <a:gdLst/>
            <a:ahLst/>
            <a:cxnLst/>
            <a:rect l="l" t="t" r="r" b="b"/>
            <a:pathLst>
              <a:path w="2588259" h="6858000">
                <a:moveTo>
                  <a:pt x="2587663" y="0"/>
                </a:moveTo>
                <a:lnTo>
                  <a:pt x="0" y="0"/>
                </a:lnTo>
                <a:lnTo>
                  <a:pt x="1208190" y="6857999"/>
                </a:lnTo>
                <a:lnTo>
                  <a:pt x="2587663" y="6857999"/>
                </a:lnTo>
                <a:lnTo>
                  <a:pt x="2587663" y="0"/>
                </a:lnTo>
                <a:close/>
              </a:path>
            </a:pathLst>
          </a:custGeom>
          <a:solidFill>
            <a:srgbClr val="8FC22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932164" y="3047999"/>
            <a:ext cx="3260090" cy="3810000"/>
          </a:xfrm>
          <a:custGeom>
            <a:avLst/>
            <a:gdLst/>
            <a:ahLst/>
            <a:cxnLst/>
            <a:rect l="l" t="t" r="r" b="b"/>
            <a:pathLst>
              <a:path w="3260090" h="3810000">
                <a:moveTo>
                  <a:pt x="3259836" y="0"/>
                </a:moveTo>
                <a:lnTo>
                  <a:pt x="0" y="3810000"/>
                </a:lnTo>
                <a:lnTo>
                  <a:pt x="3259836" y="3810000"/>
                </a:lnTo>
                <a:lnTo>
                  <a:pt x="3259836" y="0"/>
                </a:lnTo>
                <a:close/>
              </a:path>
            </a:pathLst>
          </a:custGeom>
          <a:solidFill>
            <a:srgbClr val="539F20">
              <a:alpha val="7215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337790" y="0"/>
            <a:ext cx="2851785" cy="6858000"/>
          </a:xfrm>
          <a:custGeom>
            <a:avLst/>
            <a:gdLst/>
            <a:ahLst/>
            <a:cxnLst/>
            <a:rect l="l" t="t" r="r" b="b"/>
            <a:pathLst>
              <a:path w="2851784" h="6858000">
                <a:moveTo>
                  <a:pt x="2851161" y="0"/>
                </a:moveTo>
                <a:lnTo>
                  <a:pt x="0" y="0"/>
                </a:lnTo>
                <a:lnTo>
                  <a:pt x="2467621" y="6857999"/>
                </a:lnTo>
                <a:lnTo>
                  <a:pt x="2851161" y="6857999"/>
                </a:lnTo>
                <a:lnTo>
                  <a:pt x="2851161" y="0"/>
                </a:lnTo>
                <a:close/>
              </a:path>
            </a:pathLst>
          </a:custGeom>
          <a:solidFill>
            <a:srgbClr val="3F7818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0898124" y="0"/>
            <a:ext cx="1290955" cy="6858000"/>
          </a:xfrm>
          <a:custGeom>
            <a:avLst/>
            <a:gdLst/>
            <a:ahLst/>
            <a:cxnLst/>
            <a:rect l="l" t="t" r="r" b="b"/>
            <a:pathLst>
              <a:path w="1290954" h="6858000">
                <a:moveTo>
                  <a:pt x="1290828" y="0"/>
                </a:moveTo>
                <a:lnTo>
                  <a:pt x="1018959" y="0"/>
                </a:lnTo>
                <a:lnTo>
                  <a:pt x="0" y="6857999"/>
                </a:lnTo>
                <a:lnTo>
                  <a:pt x="1290828" y="6857999"/>
                </a:lnTo>
                <a:lnTo>
                  <a:pt x="1290828" y="0"/>
                </a:lnTo>
                <a:close/>
              </a:path>
            </a:pathLst>
          </a:custGeom>
          <a:solidFill>
            <a:srgbClr val="C0E474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0940749" y="0"/>
            <a:ext cx="1248410" cy="6858000"/>
          </a:xfrm>
          <a:custGeom>
            <a:avLst/>
            <a:gdLst/>
            <a:ahLst/>
            <a:cxnLst/>
            <a:rect l="l" t="t" r="r" b="b"/>
            <a:pathLst>
              <a:path w="1248409" h="6858000">
                <a:moveTo>
                  <a:pt x="1248202" y="0"/>
                </a:moveTo>
                <a:lnTo>
                  <a:pt x="0" y="0"/>
                </a:lnTo>
                <a:lnTo>
                  <a:pt x="1107740" y="6857999"/>
                </a:lnTo>
                <a:lnTo>
                  <a:pt x="1248202" y="6857999"/>
                </a:lnTo>
                <a:lnTo>
                  <a:pt x="1248202" y="0"/>
                </a:lnTo>
                <a:close/>
              </a:path>
            </a:pathLst>
          </a:custGeom>
          <a:solidFill>
            <a:srgbClr val="8FC225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0372344" y="3590544"/>
            <a:ext cx="1816735" cy="3267710"/>
          </a:xfrm>
          <a:custGeom>
            <a:avLst/>
            <a:gdLst/>
            <a:ahLst/>
            <a:cxnLst/>
            <a:rect l="l" t="t" r="r" b="b"/>
            <a:pathLst>
              <a:path w="1816734" h="3267709">
                <a:moveTo>
                  <a:pt x="1816608" y="0"/>
                </a:moveTo>
                <a:lnTo>
                  <a:pt x="0" y="3267456"/>
                </a:lnTo>
                <a:lnTo>
                  <a:pt x="1816608" y="3267456"/>
                </a:lnTo>
                <a:lnTo>
                  <a:pt x="1816608" y="0"/>
                </a:lnTo>
                <a:close/>
              </a:path>
            </a:pathLst>
          </a:custGeom>
          <a:solidFill>
            <a:srgbClr val="8FC225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6310" y="2160778"/>
            <a:ext cx="7934325" cy="5467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3F3F3F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71512" y="2154173"/>
            <a:ext cx="9220200" cy="4452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0" i="0">
                <a:solidFill>
                  <a:srgbClr val="8FC22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843280" cy="5666740"/>
          </a:xfrm>
          <a:custGeom>
            <a:avLst/>
            <a:gdLst/>
            <a:ahLst/>
            <a:cxnLst/>
            <a:rect l="l" t="t" r="r" b="b"/>
            <a:pathLst>
              <a:path w="843280" h="5666740">
                <a:moveTo>
                  <a:pt x="842774" y="0"/>
                </a:moveTo>
                <a:lnTo>
                  <a:pt x="0" y="0"/>
                </a:lnTo>
                <a:lnTo>
                  <a:pt x="0" y="5666234"/>
                </a:lnTo>
                <a:lnTo>
                  <a:pt x="842774" y="0"/>
                </a:lnTo>
                <a:close/>
              </a:path>
            </a:pathLst>
          </a:custGeom>
          <a:solidFill>
            <a:srgbClr val="8F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671512" y="2154173"/>
            <a:ext cx="9220200" cy="1849864"/>
          </a:xfrm>
          <a:prstGeom prst="rect">
            <a:avLst/>
          </a:prstGeom>
        </p:spPr>
        <p:txBody>
          <a:bodyPr vert="horz" wrap="square" lIns="0" tIns="186054" rIns="0" bIns="0" rtlCol="0">
            <a:spAutoFit/>
          </a:bodyPr>
          <a:lstStyle/>
          <a:p>
            <a:pPr marL="1285240" marR="5080" indent="1929130">
              <a:lnSpc>
                <a:spcPct val="100000"/>
              </a:lnSpc>
              <a:spcBef>
                <a:spcPts val="100"/>
              </a:spcBef>
            </a:pPr>
            <a:r>
              <a:rPr dirty="0" err="1"/>
              <a:t>Итоги</a:t>
            </a:r>
            <a:r>
              <a:rPr spc="-65" dirty="0"/>
              <a:t> </a:t>
            </a:r>
            <a:r>
              <a:rPr dirty="0" smtClean="0"/>
              <a:t>I</a:t>
            </a:r>
            <a:r>
              <a:rPr lang="en-US" dirty="0" smtClean="0"/>
              <a:t>I</a:t>
            </a:r>
            <a:r>
              <a:rPr spc="-55" dirty="0" smtClean="0"/>
              <a:t> </a:t>
            </a:r>
            <a:r>
              <a:rPr dirty="0" err="1"/>
              <a:t>четверти</a:t>
            </a:r>
            <a:r>
              <a:rPr dirty="0"/>
              <a:t> </a:t>
            </a:r>
            <a:r>
              <a:rPr spc="-1610" dirty="0"/>
              <a:t> </a:t>
            </a:r>
            <a:r>
              <a:rPr spc="-5" dirty="0" smtClean="0"/>
              <a:t>202</a:t>
            </a:r>
            <a:r>
              <a:rPr lang="en-US" spc="-5" dirty="0" smtClean="0"/>
              <a:t>4</a:t>
            </a:r>
            <a:r>
              <a:rPr spc="-5" dirty="0" smtClean="0"/>
              <a:t>/2</a:t>
            </a:r>
            <a:r>
              <a:rPr lang="en-US" spc="-5" dirty="0" smtClean="0"/>
              <a:t>5</a:t>
            </a:r>
            <a:r>
              <a:rPr spc="-10" dirty="0" smtClean="0"/>
              <a:t> </a:t>
            </a:r>
            <a:r>
              <a:rPr dirty="0"/>
              <a:t>учебного</a:t>
            </a:r>
            <a:r>
              <a:rPr spc="-55" dirty="0"/>
              <a:t> </a:t>
            </a:r>
            <a:r>
              <a:rPr dirty="0"/>
              <a:t>года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599691" y="4078985"/>
            <a:ext cx="75933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7F7F7F"/>
                </a:solidFill>
                <a:latin typeface="Trebuchet MS"/>
                <a:cs typeface="Trebuchet MS"/>
              </a:rPr>
              <a:t>Анализ</a:t>
            </a:r>
            <a:r>
              <a:rPr sz="1800" spc="-10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7F7F7F"/>
                </a:solidFill>
                <a:latin typeface="Trebuchet MS"/>
                <a:cs typeface="Trebuchet MS"/>
              </a:rPr>
              <a:t>успеваемости</a:t>
            </a:r>
            <a:r>
              <a:rPr sz="1800" dirty="0">
                <a:solidFill>
                  <a:srgbClr val="7F7F7F"/>
                </a:solidFill>
                <a:latin typeface="Trebuchet MS"/>
                <a:cs typeface="Trebuchet MS"/>
              </a:rPr>
              <a:t> обучающихся</a:t>
            </a:r>
            <a:r>
              <a:rPr sz="1800" spc="-45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7F7F7F"/>
                </a:solidFill>
                <a:latin typeface="Trebuchet MS"/>
                <a:cs typeface="Trebuchet MS"/>
              </a:rPr>
              <a:t>МБОУ</a:t>
            </a:r>
            <a:r>
              <a:rPr sz="1800" dirty="0">
                <a:solidFill>
                  <a:srgbClr val="7F7F7F"/>
                </a:solidFill>
                <a:latin typeface="Trebuchet MS"/>
                <a:cs typeface="Trebuchet MS"/>
              </a:rPr>
              <a:t> СОШ</a:t>
            </a:r>
            <a:r>
              <a:rPr sz="1800" spc="-5" dirty="0">
                <a:solidFill>
                  <a:srgbClr val="7F7F7F"/>
                </a:solidFill>
                <a:latin typeface="Trebuchet MS"/>
                <a:cs typeface="Trebuchet MS"/>
              </a:rPr>
              <a:t> с. Абрамовка</a:t>
            </a:r>
            <a:r>
              <a:rPr sz="1800" spc="-30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7F7F7F"/>
                </a:solidFill>
                <a:latin typeface="Trebuchet MS"/>
                <a:cs typeface="Trebuchet MS"/>
              </a:rPr>
              <a:t>по</a:t>
            </a:r>
            <a:r>
              <a:rPr sz="1800" spc="5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7F7F7F"/>
                </a:solidFill>
                <a:latin typeface="Trebuchet MS"/>
                <a:cs typeface="Trebuchet MS"/>
              </a:rPr>
              <a:t>итогам</a:t>
            </a:r>
            <a:endParaRPr sz="1800" dirty="0">
              <a:latin typeface="Trebuchet MS"/>
              <a:cs typeface="Trebuchet MS"/>
            </a:endParaRPr>
          </a:p>
          <a:p>
            <a:pPr marR="5715" algn="r">
              <a:lnSpc>
                <a:spcPct val="100000"/>
              </a:lnSpc>
            </a:pPr>
            <a:r>
              <a:rPr lang="en-US" dirty="0" smtClean="0">
                <a:solidFill>
                  <a:srgbClr val="7F7F7F"/>
                </a:solidFill>
                <a:latin typeface="Trebuchet MS"/>
                <a:cs typeface="Trebuchet MS"/>
              </a:rPr>
              <a:t>2 </a:t>
            </a:r>
            <a:r>
              <a:rPr sz="1800" spc="-5" dirty="0" err="1" smtClean="0">
                <a:solidFill>
                  <a:srgbClr val="7F7F7F"/>
                </a:solidFill>
                <a:latin typeface="Trebuchet MS"/>
                <a:cs typeface="Trebuchet MS"/>
              </a:rPr>
              <a:t>четверти</a:t>
            </a:r>
            <a:r>
              <a:rPr sz="1800" spc="-30" dirty="0" smtClean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800" dirty="0" smtClean="0">
                <a:solidFill>
                  <a:srgbClr val="7F7F7F"/>
                </a:solidFill>
                <a:latin typeface="Trebuchet MS"/>
                <a:cs typeface="Trebuchet MS"/>
              </a:rPr>
              <a:t>202</a:t>
            </a:r>
            <a:r>
              <a:rPr lang="ru-RU" sz="1800" dirty="0" smtClean="0">
                <a:solidFill>
                  <a:srgbClr val="7F7F7F"/>
                </a:solidFill>
                <a:latin typeface="Trebuchet MS"/>
                <a:cs typeface="Trebuchet MS"/>
              </a:rPr>
              <a:t>4</a:t>
            </a:r>
            <a:r>
              <a:rPr sz="1800" dirty="0" smtClean="0">
                <a:solidFill>
                  <a:srgbClr val="7F7F7F"/>
                </a:solidFill>
                <a:latin typeface="Trebuchet MS"/>
                <a:cs typeface="Trebuchet MS"/>
              </a:rPr>
              <a:t>/2</a:t>
            </a:r>
            <a:r>
              <a:rPr lang="ru-RU" sz="1800" dirty="0" smtClean="0">
                <a:solidFill>
                  <a:srgbClr val="7F7F7F"/>
                </a:solidFill>
                <a:latin typeface="Trebuchet MS"/>
                <a:cs typeface="Trebuchet MS"/>
              </a:rPr>
              <a:t>5</a:t>
            </a:r>
            <a:r>
              <a:rPr sz="1800" dirty="0" smtClean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7F7F7F"/>
                </a:solidFill>
                <a:latin typeface="Trebuchet MS"/>
                <a:cs typeface="Trebuchet MS"/>
              </a:rPr>
              <a:t>учебного</a:t>
            </a:r>
            <a:r>
              <a:rPr sz="1800" spc="-40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7F7F7F"/>
                </a:solidFill>
                <a:latin typeface="Trebuchet MS"/>
                <a:cs typeface="Trebuchet MS"/>
              </a:rPr>
              <a:t>года</a:t>
            </a:r>
            <a:endParaRPr sz="18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012691"/>
            <a:ext cx="448309" cy="2845435"/>
          </a:xfrm>
          <a:custGeom>
            <a:avLst/>
            <a:gdLst/>
            <a:ahLst/>
            <a:cxnLst/>
            <a:rect l="l" t="t" r="r" b="b"/>
            <a:pathLst>
              <a:path w="448309" h="2845434">
                <a:moveTo>
                  <a:pt x="0" y="0"/>
                </a:moveTo>
                <a:lnTo>
                  <a:pt x="0" y="2845308"/>
                </a:lnTo>
                <a:lnTo>
                  <a:pt x="448057" y="2845308"/>
                </a:lnTo>
                <a:lnTo>
                  <a:pt x="0" y="0"/>
                </a:lnTo>
                <a:close/>
              </a:path>
            </a:pathLst>
          </a:custGeom>
          <a:solidFill>
            <a:srgbClr val="8F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05152" y="629158"/>
            <a:ext cx="67398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8FC225"/>
                </a:solidFill>
              </a:rPr>
              <a:t>Итоги</a:t>
            </a:r>
            <a:r>
              <a:rPr sz="3600" spc="-15" dirty="0">
                <a:solidFill>
                  <a:srgbClr val="8FC225"/>
                </a:solidFill>
              </a:rPr>
              <a:t> </a:t>
            </a:r>
            <a:r>
              <a:rPr sz="3600" spc="-5" dirty="0" err="1">
                <a:solidFill>
                  <a:srgbClr val="8FC225"/>
                </a:solidFill>
              </a:rPr>
              <a:t>успеваемости</a:t>
            </a:r>
            <a:r>
              <a:rPr sz="3600" spc="-20" dirty="0">
                <a:solidFill>
                  <a:srgbClr val="8FC225"/>
                </a:solidFill>
              </a:rPr>
              <a:t> </a:t>
            </a:r>
            <a:r>
              <a:rPr lang="ru-RU" sz="3600" dirty="0">
                <a:solidFill>
                  <a:srgbClr val="8FC225"/>
                </a:solidFill>
              </a:rPr>
              <a:t>2</a:t>
            </a:r>
            <a:r>
              <a:rPr sz="3600" spc="-35" dirty="0" smtClean="0">
                <a:solidFill>
                  <a:srgbClr val="8FC225"/>
                </a:solidFill>
              </a:rPr>
              <a:t> </a:t>
            </a:r>
            <a:r>
              <a:rPr sz="3600" dirty="0">
                <a:solidFill>
                  <a:srgbClr val="8FC225"/>
                </a:solidFill>
              </a:rPr>
              <a:t>четверти</a:t>
            </a:r>
            <a:endParaRPr sz="3600" dirty="0"/>
          </a:p>
        </p:txBody>
      </p:sp>
      <p:sp>
        <p:nvSpPr>
          <p:cNvPr id="4" name="object 4"/>
          <p:cNvSpPr txBox="1"/>
          <p:nvPr/>
        </p:nvSpPr>
        <p:spPr>
          <a:xfrm>
            <a:off x="905968" y="2518028"/>
            <a:ext cx="7439074" cy="17261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5600" algn="l"/>
              </a:tabLst>
            </a:pPr>
            <a:r>
              <a:rPr sz="1450" spc="-150" dirty="0">
                <a:solidFill>
                  <a:srgbClr val="8FC225"/>
                </a:solidFill>
                <a:latin typeface="Lucida Sans Unicode"/>
                <a:cs typeface="Lucida Sans Unicode"/>
              </a:rPr>
              <a:t>▶	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1.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Количество</a:t>
            </a:r>
            <a:r>
              <a:rPr sz="1800" spc="-4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обучающихся</a:t>
            </a:r>
            <a:r>
              <a:rPr sz="1800" spc="-5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на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 err="1">
                <a:solidFill>
                  <a:srgbClr val="3F3F3F"/>
                </a:solidFill>
                <a:latin typeface="Trebuchet MS"/>
                <a:cs typeface="Trebuchet MS"/>
              </a:rPr>
              <a:t>начало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2</a:t>
            </a:r>
            <a:r>
              <a:rPr sz="1800" spc="-20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четверти</a:t>
            </a:r>
            <a:r>
              <a:rPr lang="ru-RU"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: 134 человека (на начало 1 четверти в школе обучался 141 чел.)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5600" algn="l"/>
              </a:tabLst>
            </a:pPr>
            <a:endParaRPr lang="ru-RU" dirty="0">
              <a:solidFill>
                <a:srgbClr val="3F3F3F"/>
              </a:solidFill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5600" algn="l"/>
              </a:tabLst>
            </a:pPr>
            <a:endParaRPr lang="ru-RU" sz="1800" dirty="0" smtClean="0">
              <a:solidFill>
                <a:srgbClr val="3F3F3F"/>
              </a:solidFill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5600" algn="l"/>
              </a:tabLst>
            </a:pPr>
            <a:endParaRPr lang="ru-RU" dirty="0">
              <a:solidFill>
                <a:srgbClr val="3F3F3F"/>
              </a:solidFill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5600" algn="l"/>
              </a:tabLst>
            </a:pPr>
            <a:endParaRPr sz="1800" dirty="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4146" y="2843055"/>
            <a:ext cx="7315453" cy="1591461"/>
          </a:xfrm>
          <a:prstGeom prst="rect">
            <a:avLst/>
          </a:prstGeom>
        </p:spPr>
        <p:txBody>
          <a:bodyPr vert="horz" wrap="square" lIns="0" tIns="138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0"/>
              </a:spcBef>
              <a:tabLst>
                <a:tab pos="355600" algn="l"/>
              </a:tabLst>
            </a:pPr>
            <a:endParaRPr lang="ru-RU" sz="1450" spc="-150" dirty="0" smtClean="0">
              <a:solidFill>
                <a:srgbClr val="8FC225"/>
              </a:solidFill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1090"/>
              </a:spcBef>
              <a:tabLst>
                <a:tab pos="355600" algn="l"/>
              </a:tabLst>
            </a:pPr>
            <a:r>
              <a:rPr sz="1450" spc="-150" dirty="0" smtClean="0">
                <a:solidFill>
                  <a:srgbClr val="8FC225"/>
                </a:solidFill>
                <a:latin typeface="Lucida Sans Unicode"/>
                <a:cs typeface="Lucida Sans Unicode"/>
              </a:rPr>
              <a:t>▶</a:t>
            </a:r>
            <a:r>
              <a:rPr sz="1450" spc="-150" dirty="0">
                <a:solidFill>
                  <a:srgbClr val="8FC225"/>
                </a:solidFill>
                <a:latin typeface="Lucida Sans Unicode"/>
                <a:cs typeface="Lucida Sans Unicode"/>
              </a:rPr>
              <a:t>	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-</a:t>
            </a:r>
            <a:r>
              <a:rPr sz="1800" spc="-3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в</a:t>
            </a:r>
            <a:r>
              <a:rPr sz="1800" spc="-4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1-4</a:t>
            </a:r>
            <a:r>
              <a:rPr sz="1800" spc="-3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классах</a:t>
            </a:r>
            <a:endParaRPr sz="1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5600" algn="l"/>
              </a:tabLst>
            </a:pPr>
            <a:r>
              <a:rPr sz="1450" spc="-145" dirty="0">
                <a:solidFill>
                  <a:srgbClr val="8FC225"/>
                </a:solidFill>
                <a:latin typeface="Lucida Sans Unicode"/>
                <a:cs typeface="Lucida Sans Unicode"/>
              </a:rPr>
              <a:t>▶	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-</a:t>
            </a:r>
            <a:r>
              <a:rPr sz="1800" spc="-3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в</a:t>
            </a:r>
            <a:r>
              <a:rPr sz="1800" spc="-4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5-9</a:t>
            </a:r>
            <a:r>
              <a:rPr sz="1800" spc="-3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классах</a:t>
            </a:r>
            <a:endParaRPr sz="1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15"/>
              </a:spcBef>
              <a:tabLst>
                <a:tab pos="355600" algn="l"/>
              </a:tabLst>
            </a:pPr>
            <a:endParaRPr sz="1800" dirty="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76600" y="3202615"/>
            <a:ext cx="1981200" cy="822020"/>
          </a:xfrm>
          <a:prstGeom prst="rect">
            <a:avLst/>
          </a:prstGeom>
        </p:spPr>
        <p:txBody>
          <a:bodyPr vert="horz" wrap="square" lIns="0" tIns="138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0"/>
              </a:spcBef>
              <a:tabLst>
                <a:tab pos="526415" algn="l"/>
              </a:tabLst>
            </a:pPr>
            <a:r>
              <a:rPr lang="ru-RU" dirty="0" smtClean="0">
                <a:solidFill>
                  <a:srgbClr val="3F3F3F"/>
                </a:solidFill>
                <a:latin typeface="Trebuchet MS"/>
                <a:cs typeface="Times New Roman"/>
              </a:rPr>
              <a:t>59</a:t>
            </a:r>
            <a:r>
              <a:rPr sz="1800" dirty="0">
                <a:solidFill>
                  <a:srgbClr val="3F3F3F"/>
                </a:solidFill>
                <a:latin typeface="Times New Roman"/>
                <a:cs typeface="Times New Roman"/>
              </a:rPr>
              <a:t>	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чел.</a:t>
            </a:r>
            <a:endParaRPr sz="1800" dirty="0">
              <a:latin typeface="Trebuchet MS"/>
              <a:cs typeface="Trebuchet MS"/>
            </a:endParaRPr>
          </a:p>
          <a:p>
            <a:pPr marL="217170">
              <a:lnSpc>
                <a:spcPct val="100000"/>
              </a:lnSpc>
              <a:spcBef>
                <a:spcPts val="994"/>
              </a:spcBef>
              <a:tabLst>
                <a:tab pos="732155" algn="l"/>
              </a:tabLst>
            </a:pPr>
            <a:r>
              <a:rPr lang="ru-RU" dirty="0" smtClean="0">
                <a:solidFill>
                  <a:srgbClr val="3F3F3F"/>
                </a:solidFill>
                <a:latin typeface="Trebuchet MS"/>
                <a:cs typeface="Times New Roman"/>
              </a:rPr>
              <a:t>58</a:t>
            </a:r>
            <a:r>
              <a:rPr sz="1800" dirty="0">
                <a:solidFill>
                  <a:srgbClr val="3F3F3F"/>
                </a:solidFill>
                <a:latin typeface="Times New Roman"/>
                <a:cs typeface="Times New Roman"/>
              </a:rPr>
              <a:t>	</a:t>
            </a:r>
            <a:r>
              <a:rPr sz="1800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че</a:t>
            </a:r>
            <a:r>
              <a:rPr lang="ru-RU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л.</a:t>
            </a:r>
            <a:endParaRPr sz="1800" dirty="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5965" y="4395309"/>
            <a:ext cx="7520940" cy="1231900"/>
          </a:xfrm>
          <a:prstGeom prst="rect">
            <a:avLst/>
          </a:prstGeom>
        </p:spPr>
        <p:txBody>
          <a:bodyPr vert="horz" wrap="square" lIns="0" tIns="140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55600" algn="l"/>
              </a:tabLst>
            </a:pPr>
            <a:r>
              <a:rPr sz="1450" spc="-145" dirty="0">
                <a:solidFill>
                  <a:srgbClr val="8FC225"/>
                </a:solidFill>
                <a:latin typeface="Lucida Sans Unicode"/>
                <a:cs typeface="Lucida Sans Unicode"/>
              </a:rPr>
              <a:t>▶	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2.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Количество</a:t>
            </a:r>
            <a:r>
              <a:rPr sz="1800" spc="-4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обучающихся</a:t>
            </a:r>
            <a:r>
              <a:rPr sz="1800" spc="-4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на </a:t>
            </a:r>
            <a:r>
              <a:rPr sz="1800" spc="-5" dirty="0" err="1">
                <a:solidFill>
                  <a:srgbClr val="3F3F3F"/>
                </a:solidFill>
                <a:latin typeface="Trebuchet MS"/>
                <a:cs typeface="Trebuchet MS"/>
              </a:rPr>
              <a:t>конец</a:t>
            </a:r>
            <a:r>
              <a:rPr sz="1800" spc="-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ru-RU"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2</a:t>
            </a:r>
            <a:r>
              <a:rPr sz="18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четверти:</a:t>
            </a:r>
            <a:r>
              <a:rPr sz="1800" spc="-2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ru-RU" sz="18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136 </a:t>
            </a:r>
            <a:r>
              <a:rPr sz="1800" spc="-5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чел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.,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из</a:t>
            </a:r>
            <a:r>
              <a:rPr sz="1800" spc="-2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них:</a:t>
            </a:r>
            <a:endParaRPr sz="1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355600" algn="l"/>
                <a:tab pos="2117090" algn="l"/>
                <a:tab pos="2564130" algn="l"/>
              </a:tabLst>
            </a:pPr>
            <a:r>
              <a:rPr sz="1450" spc="-150" dirty="0">
                <a:solidFill>
                  <a:srgbClr val="8FC225"/>
                </a:solidFill>
                <a:latin typeface="Lucida Sans Unicode"/>
                <a:cs typeface="Lucida Sans Unicode"/>
              </a:rPr>
              <a:t>▶	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-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в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 1-4 классах	</a:t>
            </a:r>
            <a:r>
              <a:rPr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6</a:t>
            </a:r>
            <a:r>
              <a:rPr lang="ru-RU" dirty="0">
                <a:solidFill>
                  <a:srgbClr val="3F3F3F"/>
                </a:solidFill>
                <a:latin typeface="Trebuchet MS"/>
                <a:cs typeface="Trebuchet MS"/>
              </a:rPr>
              <a:t>0</a:t>
            </a:r>
            <a:r>
              <a:rPr sz="1800" dirty="0">
                <a:solidFill>
                  <a:srgbClr val="3F3F3F"/>
                </a:solidFill>
                <a:latin typeface="Times New Roman"/>
                <a:cs typeface="Times New Roman"/>
              </a:rPr>
              <a:t>	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чел.</a:t>
            </a:r>
            <a:endParaRPr sz="1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5600" algn="l"/>
                <a:tab pos="2117090" algn="l"/>
                <a:tab pos="2564130" algn="l"/>
              </a:tabLst>
            </a:pPr>
            <a:r>
              <a:rPr sz="1450" spc="-150" dirty="0">
                <a:solidFill>
                  <a:srgbClr val="8FC225"/>
                </a:solidFill>
                <a:latin typeface="Lucida Sans Unicode"/>
                <a:cs typeface="Lucida Sans Unicode"/>
              </a:rPr>
              <a:t>▶	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-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в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 5-9 классах	</a:t>
            </a:r>
            <a:r>
              <a:rPr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7</a:t>
            </a:r>
            <a:r>
              <a:rPr lang="ru-RU" dirty="0">
                <a:solidFill>
                  <a:srgbClr val="3F3F3F"/>
                </a:solidFill>
                <a:latin typeface="Trebuchet MS"/>
                <a:cs typeface="Trebuchet MS"/>
              </a:rPr>
              <a:t>6</a:t>
            </a:r>
            <a:r>
              <a:rPr sz="1800" dirty="0">
                <a:solidFill>
                  <a:srgbClr val="3F3F3F"/>
                </a:solidFill>
                <a:latin typeface="Times New Roman"/>
                <a:cs typeface="Times New Roman"/>
              </a:rPr>
              <a:t>	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чел.</a:t>
            </a:r>
            <a:endParaRPr sz="18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894002"/>
              </p:ext>
            </p:extLst>
          </p:nvPr>
        </p:nvGraphicFramePr>
        <p:xfrm>
          <a:off x="2025650" y="1762505"/>
          <a:ext cx="8128634" cy="34626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09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95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95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5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8FC225"/>
                    </a:solidFill>
                  </a:tcPr>
                </a:tc>
                <a:tc>
                  <a:txBody>
                    <a:bodyPr/>
                    <a:lstStyle/>
                    <a:p>
                      <a:pPr marL="9207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Прибыло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8FC225"/>
                    </a:solidFill>
                  </a:tcPr>
                </a:tc>
                <a:tc>
                  <a:txBody>
                    <a:bodyPr/>
                    <a:lstStyle/>
                    <a:p>
                      <a:pPr marL="9207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Выбыло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8FC22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2531">
                <a:tc>
                  <a:txBody>
                    <a:bodyPr/>
                    <a:lstStyle/>
                    <a:p>
                      <a:pPr marL="9144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Trebuchet MS"/>
                          <a:cs typeface="Trebuchet MS"/>
                        </a:rPr>
                        <a:t>1-4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207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ru-RU" sz="1800" dirty="0" smtClean="0">
                          <a:latin typeface="Trebuchet MS"/>
                          <a:cs typeface="Trebuchet MS"/>
                        </a:rPr>
                        <a:t>1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207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ru-RU" sz="1800" dirty="0" smtClean="0">
                          <a:latin typeface="Trebuchet MS"/>
                          <a:cs typeface="Trebuchet MS"/>
                        </a:rPr>
                        <a:t>0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2531">
                <a:tc>
                  <a:txBody>
                    <a:bodyPr/>
                    <a:lstStyle/>
                    <a:p>
                      <a:pPr marL="9144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Trebuchet MS"/>
                          <a:cs typeface="Trebuchet MS"/>
                        </a:rPr>
                        <a:t>5-9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9207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ru-RU" sz="1800" dirty="0" smtClean="0">
                          <a:latin typeface="Trebuchet MS"/>
                          <a:cs typeface="Trebuchet MS"/>
                        </a:rPr>
                        <a:t>1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9207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ru-RU" sz="1800" dirty="0" smtClean="0">
                          <a:latin typeface="Trebuchet MS"/>
                          <a:cs typeface="Trebuchet MS"/>
                        </a:rPr>
                        <a:t>0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F4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2531">
                <a:tc>
                  <a:txBody>
                    <a:bodyPr/>
                    <a:lstStyle/>
                    <a:p>
                      <a:pPr marL="9144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Trebuchet MS"/>
                          <a:cs typeface="Trebuchet MS"/>
                        </a:rPr>
                        <a:t>10-11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207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Trebuchet MS"/>
                          <a:cs typeface="Trebuchet MS"/>
                        </a:rPr>
                        <a:t>0</a:t>
                      </a:r>
                    </a:p>
                  </a:txBody>
                  <a:tcPr marL="0" marR="0" marT="4064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207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ru-RU" sz="1800" dirty="0" smtClean="0">
                          <a:latin typeface="Trebuchet MS"/>
                          <a:cs typeface="Trebuchet MS"/>
                        </a:rPr>
                        <a:t>0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2531">
                <a:tc>
                  <a:txBody>
                    <a:bodyPr/>
                    <a:lstStyle/>
                    <a:p>
                      <a:pPr marL="9144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Trebuchet MS"/>
                          <a:cs typeface="Trebuchet MS"/>
                        </a:rPr>
                        <a:t>Итого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9207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ru-RU" sz="1800" dirty="0" smtClean="0">
                          <a:latin typeface="Trebuchet MS"/>
                          <a:cs typeface="Trebuchet MS"/>
                        </a:rPr>
                        <a:t>2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9207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ru-RU" sz="1800" dirty="0" smtClean="0">
                          <a:latin typeface="Trebuchet MS"/>
                          <a:cs typeface="Trebuchet MS"/>
                        </a:rPr>
                        <a:t>0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F4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6310" y="2186686"/>
            <a:ext cx="8352155" cy="2667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5"/>
              </a:spcBef>
            </a:pPr>
            <a:r>
              <a:rPr sz="1600" spc="-160" dirty="0">
                <a:solidFill>
                  <a:srgbClr val="8FC225"/>
                </a:solidFill>
                <a:latin typeface="Lucida Sans Unicode"/>
                <a:cs typeface="Lucida Sans Unicode"/>
              </a:rPr>
              <a:t>▶</a:t>
            </a:r>
            <a:r>
              <a:rPr sz="1600" spc="-155" dirty="0">
                <a:solidFill>
                  <a:srgbClr val="8FC225"/>
                </a:solidFill>
                <a:latin typeface="Lucida Sans Unicode"/>
                <a:cs typeface="Lucida Sans Unicode"/>
              </a:rPr>
              <a:t> </a:t>
            </a:r>
            <a:r>
              <a:rPr sz="2000" spc="-5" dirty="0">
                <a:solidFill>
                  <a:srgbClr val="3F3F3F"/>
                </a:solidFill>
                <a:latin typeface="Trebuchet MS"/>
                <a:cs typeface="Trebuchet MS"/>
              </a:rPr>
              <a:t>3. Количество </a:t>
            </a:r>
            <a:r>
              <a:rPr sz="2000" dirty="0">
                <a:solidFill>
                  <a:srgbClr val="3F3F3F"/>
                </a:solidFill>
                <a:latin typeface="Trebuchet MS"/>
                <a:cs typeface="Trebuchet MS"/>
              </a:rPr>
              <a:t>обучающихся, прошедших </a:t>
            </a:r>
            <a:r>
              <a:rPr sz="2000" spc="-5" dirty="0">
                <a:solidFill>
                  <a:srgbClr val="3F3F3F"/>
                </a:solidFill>
                <a:latin typeface="Trebuchet MS"/>
                <a:cs typeface="Trebuchet MS"/>
              </a:rPr>
              <a:t>оценочную аттестацию </a:t>
            </a:r>
            <a:r>
              <a:rPr sz="2000" dirty="0">
                <a:solidFill>
                  <a:srgbClr val="3F3F3F"/>
                </a:solidFill>
                <a:latin typeface="Trebuchet MS"/>
                <a:cs typeface="Trebuchet MS"/>
              </a:rPr>
              <a:t>по </a:t>
            </a:r>
            <a:r>
              <a:rPr sz="2000" spc="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spc="-5" dirty="0" err="1">
                <a:solidFill>
                  <a:srgbClr val="3F3F3F"/>
                </a:solidFill>
                <a:latin typeface="Trebuchet MS"/>
                <a:cs typeface="Trebuchet MS"/>
              </a:rPr>
              <a:t>итогам</a:t>
            </a:r>
            <a:r>
              <a:rPr sz="200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ru-RU" sz="2000" dirty="0" smtClean="0">
                <a:solidFill>
                  <a:srgbClr val="3F3F3F"/>
                </a:solidFill>
                <a:latin typeface="Trebuchet MS"/>
                <a:cs typeface="Trebuchet MS"/>
              </a:rPr>
              <a:t>2</a:t>
            </a:r>
            <a:r>
              <a:rPr sz="2000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3F3F3F"/>
                </a:solidFill>
                <a:latin typeface="Trebuchet MS"/>
                <a:cs typeface="Trebuchet MS"/>
              </a:rPr>
              <a:t>четверти </a:t>
            </a:r>
            <a:r>
              <a:rPr sz="2000" dirty="0">
                <a:solidFill>
                  <a:srgbClr val="3F3F3F"/>
                </a:solidFill>
                <a:latin typeface="Trebuchet MS"/>
                <a:cs typeface="Trebuchet MS"/>
              </a:rPr>
              <a:t>-</a:t>
            </a:r>
            <a:r>
              <a:rPr sz="2000" dirty="0" smtClean="0">
                <a:solidFill>
                  <a:srgbClr val="3F3F3F"/>
                </a:solidFill>
                <a:latin typeface="Trebuchet MS"/>
                <a:cs typeface="Trebuchet MS"/>
              </a:rPr>
              <a:t>12</a:t>
            </a:r>
            <a:r>
              <a:rPr lang="ru-RU" sz="2000" dirty="0">
                <a:solidFill>
                  <a:srgbClr val="3F3F3F"/>
                </a:solidFill>
                <a:latin typeface="Trebuchet MS"/>
                <a:cs typeface="Trebuchet MS"/>
              </a:rPr>
              <a:t>1</a:t>
            </a:r>
            <a:r>
              <a:rPr sz="2000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F3F3F"/>
                </a:solidFill>
                <a:latin typeface="Trebuchet MS"/>
                <a:cs typeface="Trebuchet MS"/>
              </a:rPr>
              <a:t>чел., </a:t>
            </a:r>
            <a:r>
              <a:rPr sz="2000" spc="-5" dirty="0">
                <a:solidFill>
                  <a:srgbClr val="3F3F3F"/>
                </a:solidFill>
                <a:latin typeface="Trebuchet MS"/>
                <a:cs typeface="Trebuchet MS"/>
              </a:rPr>
              <a:t>не </a:t>
            </a:r>
            <a:r>
              <a:rPr sz="2000" dirty="0">
                <a:solidFill>
                  <a:srgbClr val="3F3F3F"/>
                </a:solidFill>
                <a:latin typeface="Trebuchet MS"/>
                <a:cs typeface="Trebuchet MS"/>
              </a:rPr>
              <a:t>проходил </a:t>
            </a:r>
            <a:r>
              <a:rPr sz="2000" spc="-5" dirty="0">
                <a:solidFill>
                  <a:srgbClr val="3F3F3F"/>
                </a:solidFill>
                <a:latin typeface="Trebuchet MS"/>
                <a:cs typeface="Trebuchet MS"/>
              </a:rPr>
              <a:t>оценочную аттестацию </a:t>
            </a:r>
            <a:r>
              <a:rPr sz="2000" dirty="0">
                <a:solidFill>
                  <a:srgbClr val="3F3F3F"/>
                </a:solidFill>
                <a:latin typeface="Trebuchet MS"/>
                <a:cs typeface="Trebuchet MS"/>
              </a:rPr>
              <a:t>1 </a:t>
            </a:r>
            <a:r>
              <a:rPr sz="2000" spc="-59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3F3F3F"/>
                </a:solidFill>
                <a:latin typeface="Trebuchet MS"/>
                <a:cs typeface="Trebuchet MS"/>
              </a:rPr>
              <a:t>класс</a:t>
            </a:r>
            <a:r>
              <a:rPr sz="20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F3F3F"/>
                </a:solidFill>
                <a:latin typeface="Trebuchet MS"/>
                <a:cs typeface="Trebuchet MS"/>
              </a:rPr>
              <a:t>–</a:t>
            </a:r>
            <a:r>
              <a:rPr sz="2000" spc="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1</a:t>
            </a:r>
            <a:r>
              <a:rPr lang="ru-RU" sz="2000" spc="-5" dirty="0">
                <a:solidFill>
                  <a:srgbClr val="3F3F3F"/>
                </a:solidFill>
                <a:latin typeface="Trebuchet MS"/>
                <a:cs typeface="Trebuchet MS"/>
              </a:rPr>
              <a:t>5</a:t>
            </a:r>
            <a:r>
              <a:rPr sz="2000" spc="-10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F3F3F"/>
                </a:solidFill>
                <a:latin typeface="Trebuchet MS"/>
                <a:cs typeface="Trebuchet MS"/>
              </a:rPr>
              <a:t>человек.</a:t>
            </a:r>
            <a:endParaRPr sz="2000" dirty="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995"/>
              </a:spcBef>
            </a:pPr>
            <a:r>
              <a:rPr sz="1600" spc="-155" dirty="0" smtClean="0">
                <a:solidFill>
                  <a:srgbClr val="8FC225"/>
                </a:solidFill>
                <a:latin typeface="Lucida Sans Unicode"/>
                <a:cs typeface="Lucida Sans Unicode"/>
              </a:rPr>
              <a:t>▶</a:t>
            </a:r>
            <a:r>
              <a:rPr sz="1600" spc="430" dirty="0" smtClean="0">
                <a:solidFill>
                  <a:srgbClr val="8FC225"/>
                </a:solidFill>
                <a:latin typeface="Lucida Sans Unicode"/>
                <a:cs typeface="Lucida Sans Unicode"/>
              </a:rPr>
              <a:t> </a:t>
            </a:r>
            <a:r>
              <a:rPr sz="2000" dirty="0" smtClean="0">
                <a:solidFill>
                  <a:srgbClr val="3F3F3F"/>
                </a:solidFill>
                <a:latin typeface="Trebuchet MS"/>
                <a:cs typeface="Trebuchet MS"/>
              </a:rPr>
              <a:t>4.</a:t>
            </a:r>
            <a:r>
              <a:rPr sz="2000" spc="-10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spc="-5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Успевают</a:t>
            </a:r>
            <a:r>
              <a:rPr sz="2000" dirty="0" smtClean="0">
                <a:solidFill>
                  <a:srgbClr val="3F3F3F"/>
                </a:solidFill>
                <a:latin typeface="Trebuchet MS"/>
                <a:cs typeface="Trebuchet MS"/>
              </a:rPr>
              <a:t> -</a:t>
            </a:r>
            <a:r>
              <a:rPr sz="20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dirty="0" smtClean="0">
                <a:solidFill>
                  <a:srgbClr val="3F3F3F"/>
                </a:solidFill>
                <a:latin typeface="Trebuchet MS"/>
                <a:cs typeface="Trebuchet MS"/>
              </a:rPr>
              <a:t>12</a:t>
            </a:r>
            <a:r>
              <a:rPr lang="ru-RU" sz="2000" dirty="0" smtClean="0">
                <a:solidFill>
                  <a:srgbClr val="3F3F3F"/>
                </a:solidFill>
                <a:latin typeface="Trebuchet MS"/>
                <a:cs typeface="Trebuchet MS"/>
              </a:rPr>
              <a:t>0</a:t>
            </a:r>
            <a:r>
              <a:rPr sz="2000" spc="570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чел</a:t>
            </a:r>
            <a:r>
              <a:rPr sz="2000" dirty="0" smtClean="0">
                <a:solidFill>
                  <a:srgbClr val="3F3F3F"/>
                </a:solidFill>
                <a:latin typeface="Trebuchet MS"/>
                <a:cs typeface="Trebuchet MS"/>
              </a:rPr>
              <a:t>.</a:t>
            </a:r>
            <a:r>
              <a:rPr sz="2000" spc="-10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(%)</a:t>
            </a:r>
            <a:r>
              <a:rPr sz="2000" spc="-15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ru-RU" sz="2000" dirty="0" smtClean="0">
                <a:solidFill>
                  <a:srgbClr val="3F3F3F"/>
                </a:solidFill>
                <a:latin typeface="Trebuchet MS"/>
                <a:cs typeface="Trebuchet MS"/>
              </a:rPr>
              <a:t>88</a:t>
            </a:r>
            <a:r>
              <a:rPr sz="2000" dirty="0" smtClean="0">
                <a:solidFill>
                  <a:srgbClr val="3F3F3F"/>
                </a:solidFill>
                <a:latin typeface="Trebuchet MS"/>
                <a:cs typeface="Trebuchet MS"/>
              </a:rPr>
              <a:t>,2</a:t>
            </a:r>
            <a:r>
              <a:rPr lang="ru-RU" sz="2000" dirty="0" smtClean="0">
                <a:solidFill>
                  <a:srgbClr val="3F3F3F"/>
                </a:solidFill>
                <a:latin typeface="Trebuchet MS"/>
                <a:cs typeface="Trebuchet MS"/>
              </a:rPr>
              <a:t> %</a:t>
            </a:r>
            <a:endParaRPr sz="2000" dirty="0" smtClean="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994"/>
              </a:spcBef>
            </a:pPr>
            <a:r>
              <a:rPr sz="1600" spc="-160" dirty="0" smtClean="0">
                <a:solidFill>
                  <a:srgbClr val="8FC225"/>
                </a:solidFill>
                <a:latin typeface="Lucida Sans Unicode"/>
                <a:cs typeface="Lucida Sans Unicode"/>
              </a:rPr>
              <a:t>▶</a:t>
            </a:r>
            <a:r>
              <a:rPr sz="1600" spc="450" dirty="0" smtClean="0">
                <a:solidFill>
                  <a:srgbClr val="8FC225"/>
                </a:solidFill>
                <a:latin typeface="Lucida Sans Unicode"/>
                <a:cs typeface="Lucida Sans Unicode"/>
              </a:rPr>
              <a:t> </a:t>
            </a:r>
            <a:r>
              <a:rPr sz="20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5. </a:t>
            </a:r>
            <a:r>
              <a:rPr sz="2000" spc="-5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Окончили</a:t>
            </a:r>
            <a:r>
              <a:rPr sz="2000" spc="-30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ru-RU" sz="2000" dirty="0" smtClean="0">
                <a:solidFill>
                  <a:srgbClr val="3F3F3F"/>
                </a:solidFill>
                <a:latin typeface="Trebuchet MS"/>
                <a:cs typeface="Trebuchet MS"/>
              </a:rPr>
              <a:t>2</a:t>
            </a:r>
            <a:r>
              <a:rPr sz="20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spc="-5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четверть</a:t>
            </a:r>
            <a:r>
              <a:rPr sz="2000" spc="5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spc="-5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на</a:t>
            </a:r>
            <a:r>
              <a:rPr sz="2000" spc="-15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dirty="0" smtClean="0">
                <a:solidFill>
                  <a:srgbClr val="3F3F3F"/>
                </a:solidFill>
                <a:latin typeface="Trebuchet MS"/>
                <a:cs typeface="Trebuchet MS"/>
              </a:rPr>
              <a:t>«5»</a:t>
            </a:r>
            <a:r>
              <a:rPr sz="2000" spc="5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dirty="0" smtClean="0">
                <a:solidFill>
                  <a:srgbClr val="3F3F3F"/>
                </a:solidFill>
                <a:latin typeface="Trebuchet MS"/>
                <a:cs typeface="Trebuchet MS"/>
              </a:rPr>
              <a:t>-  </a:t>
            </a:r>
            <a:r>
              <a:rPr lang="ru-RU" sz="20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3</a:t>
            </a:r>
            <a:r>
              <a:rPr sz="2000" spc="605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%, </a:t>
            </a:r>
            <a:r>
              <a:rPr sz="2000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из</a:t>
            </a:r>
            <a:r>
              <a:rPr sz="2000" spc="5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spc="-5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них</a:t>
            </a:r>
            <a:r>
              <a:rPr sz="20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:</a:t>
            </a:r>
            <a:endParaRPr sz="2000" dirty="0" smtClean="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1010"/>
              </a:spcBef>
            </a:pPr>
            <a:r>
              <a:rPr sz="1600" spc="-160" dirty="0" smtClean="0">
                <a:solidFill>
                  <a:srgbClr val="8FC225"/>
                </a:solidFill>
                <a:latin typeface="Lucida Sans Unicode"/>
                <a:cs typeface="Lucida Sans Unicode"/>
              </a:rPr>
              <a:t>▶</a:t>
            </a:r>
            <a:r>
              <a:rPr sz="1600" spc="775" dirty="0" smtClean="0">
                <a:solidFill>
                  <a:srgbClr val="8FC225"/>
                </a:solidFill>
                <a:latin typeface="Lucida Sans Unicode"/>
                <a:cs typeface="Lucida Sans Unicode"/>
              </a:rPr>
              <a:t> </a:t>
            </a:r>
            <a:r>
              <a:rPr sz="2000" dirty="0">
                <a:solidFill>
                  <a:srgbClr val="3F3F3F"/>
                </a:solidFill>
                <a:latin typeface="Trebuchet MS"/>
                <a:cs typeface="Trebuchet MS"/>
              </a:rPr>
              <a:t>2-4</a:t>
            </a:r>
            <a:r>
              <a:rPr sz="2000" spc="-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3F3F3F"/>
                </a:solidFill>
                <a:latin typeface="Trebuchet MS"/>
                <a:cs typeface="Trebuchet MS"/>
              </a:rPr>
              <a:t>кл. </a:t>
            </a:r>
            <a:r>
              <a:rPr sz="2000" dirty="0">
                <a:solidFill>
                  <a:srgbClr val="3F3F3F"/>
                </a:solidFill>
                <a:latin typeface="Trebuchet MS"/>
                <a:cs typeface="Trebuchet MS"/>
              </a:rPr>
              <a:t>-</a:t>
            </a:r>
            <a:r>
              <a:rPr sz="2000" spc="59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ru-RU" sz="2000" dirty="0" smtClean="0">
                <a:solidFill>
                  <a:srgbClr val="3F3F3F"/>
                </a:solidFill>
                <a:latin typeface="Trebuchet MS"/>
                <a:cs typeface="Trebuchet MS"/>
              </a:rPr>
              <a:t>4</a:t>
            </a:r>
            <a:r>
              <a:rPr sz="2000" spc="-15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F3F3F"/>
                </a:solidFill>
                <a:latin typeface="Trebuchet MS"/>
                <a:cs typeface="Trebuchet MS"/>
              </a:rPr>
              <a:t>чел.</a:t>
            </a:r>
            <a:r>
              <a:rPr sz="200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F3F3F"/>
                </a:solidFill>
                <a:latin typeface="Trebuchet MS"/>
                <a:cs typeface="Trebuchet MS"/>
              </a:rPr>
              <a:t>(</a:t>
            </a:r>
            <a:r>
              <a:rPr sz="2000" spc="59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ru-RU" sz="20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3</a:t>
            </a:r>
            <a:r>
              <a:rPr sz="2000" spc="580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%)</a:t>
            </a:r>
            <a:r>
              <a:rPr lang="ru-RU" sz="20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 – в 1 четверти 6 чел.</a:t>
            </a:r>
            <a:endParaRPr sz="2000" dirty="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994"/>
              </a:spcBef>
            </a:pPr>
            <a:r>
              <a:rPr sz="1600" spc="-155" dirty="0">
                <a:solidFill>
                  <a:srgbClr val="8FC225"/>
                </a:solidFill>
                <a:latin typeface="Lucida Sans Unicode"/>
                <a:cs typeface="Lucida Sans Unicode"/>
              </a:rPr>
              <a:t>▶</a:t>
            </a:r>
            <a:r>
              <a:rPr sz="1600" spc="775" dirty="0">
                <a:solidFill>
                  <a:srgbClr val="8FC225"/>
                </a:solidFill>
                <a:latin typeface="Lucida Sans Unicode"/>
                <a:cs typeface="Lucida Sans Unicode"/>
              </a:rPr>
              <a:t> </a:t>
            </a:r>
            <a:r>
              <a:rPr sz="2000" dirty="0">
                <a:solidFill>
                  <a:srgbClr val="3F3F3F"/>
                </a:solidFill>
                <a:latin typeface="Trebuchet MS"/>
                <a:cs typeface="Trebuchet MS"/>
              </a:rPr>
              <a:t>5-9</a:t>
            </a:r>
            <a:r>
              <a:rPr sz="2000" spc="-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3F3F3F"/>
                </a:solidFill>
                <a:latin typeface="Trebuchet MS"/>
                <a:cs typeface="Trebuchet MS"/>
              </a:rPr>
              <a:t>кл.</a:t>
            </a:r>
            <a:r>
              <a:rPr sz="2000" dirty="0">
                <a:solidFill>
                  <a:srgbClr val="3F3F3F"/>
                </a:solidFill>
                <a:latin typeface="Trebuchet MS"/>
                <a:cs typeface="Trebuchet MS"/>
              </a:rPr>
              <a:t> -</a:t>
            </a:r>
            <a:r>
              <a:rPr sz="2000" spc="59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F3F3F"/>
                </a:solidFill>
                <a:latin typeface="Trebuchet MS"/>
                <a:cs typeface="Trebuchet MS"/>
              </a:rPr>
              <a:t>0</a:t>
            </a:r>
            <a:r>
              <a:rPr sz="2000" spc="58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F3F3F"/>
                </a:solidFill>
                <a:latin typeface="Trebuchet MS"/>
                <a:cs typeface="Trebuchet MS"/>
              </a:rPr>
              <a:t>чел.</a:t>
            </a:r>
            <a:r>
              <a:rPr sz="2000" spc="59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F3F3F"/>
                </a:solidFill>
                <a:latin typeface="Trebuchet MS"/>
                <a:cs typeface="Trebuchet MS"/>
              </a:rPr>
              <a:t>(  </a:t>
            </a:r>
            <a:r>
              <a:rPr sz="2000" spc="57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F3F3F"/>
                </a:solidFill>
                <a:latin typeface="Trebuchet MS"/>
                <a:cs typeface="Trebuchet MS"/>
              </a:rPr>
              <a:t>0</a:t>
            </a:r>
            <a:r>
              <a:rPr sz="2000" spc="-2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F3F3F"/>
                </a:solidFill>
                <a:latin typeface="Trebuchet MS"/>
                <a:cs typeface="Trebuchet MS"/>
              </a:rPr>
              <a:t>%)</a:t>
            </a:r>
            <a:endParaRPr sz="20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012691"/>
            <a:ext cx="448309" cy="2845435"/>
          </a:xfrm>
          <a:custGeom>
            <a:avLst/>
            <a:gdLst/>
            <a:ahLst/>
            <a:cxnLst/>
            <a:rect l="l" t="t" r="r" b="b"/>
            <a:pathLst>
              <a:path w="448309" h="2845434">
                <a:moveTo>
                  <a:pt x="0" y="0"/>
                </a:moveTo>
                <a:lnTo>
                  <a:pt x="0" y="2845308"/>
                </a:lnTo>
                <a:lnTo>
                  <a:pt x="448057" y="2845308"/>
                </a:lnTo>
                <a:lnTo>
                  <a:pt x="0" y="0"/>
                </a:lnTo>
                <a:close/>
              </a:path>
            </a:pathLst>
          </a:custGeom>
          <a:solidFill>
            <a:srgbClr val="8F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354965" marR="5080" indent="-342900">
              <a:lnSpc>
                <a:spcPts val="1939"/>
              </a:lnSpc>
              <a:spcBef>
                <a:spcPts val="345"/>
              </a:spcBef>
              <a:tabLst>
                <a:tab pos="354965" algn="l"/>
                <a:tab pos="5560060" algn="l"/>
                <a:tab pos="6005195" algn="l"/>
                <a:tab pos="7063105" algn="l"/>
              </a:tabLst>
            </a:pPr>
            <a:r>
              <a:rPr sz="1450" spc="-150" dirty="0">
                <a:solidFill>
                  <a:srgbClr val="8FC225"/>
                </a:solidFill>
                <a:latin typeface="Lucida Sans Unicode"/>
                <a:cs typeface="Lucida Sans Unicode"/>
              </a:rPr>
              <a:t>▶	</a:t>
            </a:r>
            <a:r>
              <a:rPr spc="-5" dirty="0"/>
              <a:t>6.</a:t>
            </a:r>
            <a:r>
              <a:rPr dirty="0"/>
              <a:t> Окончили</a:t>
            </a:r>
            <a:r>
              <a:rPr spc="-25" dirty="0"/>
              <a:t> </a:t>
            </a:r>
            <a:r>
              <a:rPr dirty="0"/>
              <a:t>по</a:t>
            </a:r>
            <a:r>
              <a:rPr spc="-5" dirty="0"/>
              <a:t> итогам</a:t>
            </a:r>
            <a:r>
              <a:rPr spc="-25" dirty="0"/>
              <a:t> </a:t>
            </a:r>
            <a:r>
              <a:rPr dirty="0"/>
              <a:t>1</a:t>
            </a:r>
            <a:r>
              <a:rPr spc="5" dirty="0"/>
              <a:t> </a:t>
            </a:r>
            <a:r>
              <a:rPr spc="-5" dirty="0"/>
              <a:t>четверти</a:t>
            </a:r>
            <a:r>
              <a:rPr spc="-20" dirty="0"/>
              <a:t> </a:t>
            </a:r>
            <a:r>
              <a:rPr spc="-5" dirty="0"/>
              <a:t>на</a:t>
            </a:r>
            <a:r>
              <a:rPr dirty="0"/>
              <a:t> «4»</a:t>
            </a:r>
            <a:r>
              <a:rPr spc="20" dirty="0"/>
              <a:t> </a:t>
            </a:r>
            <a:r>
              <a:rPr dirty="0"/>
              <a:t>и</a:t>
            </a:r>
            <a:r>
              <a:rPr spc="-10" dirty="0"/>
              <a:t> </a:t>
            </a:r>
            <a:r>
              <a:rPr dirty="0"/>
              <a:t>«5»	</a:t>
            </a:r>
            <a:r>
              <a:rPr lang="ru-RU" dirty="0" smtClean="0"/>
              <a:t>30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dirty="0"/>
              <a:t>чел., </a:t>
            </a:r>
            <a:r>
              <a:rPr spc="-5" dirty="0" smtClean="0"/>
              <a:t>2</a:t>
            </a:r>
            <a:r>
              <a:rPr lang="ru-RU" spc="-5" dirty="0" smtClean="0"/>
              <a:t>2</a:t>
            </a:r>
            <a:r>
              <a:rPr spc="-5" dirty="0"/>
              <a:t>	%,</a:t>
            </a:r>
            <a:r>
              <a:rPr spc="-50" dirty="0"/>
              <a:t> </a:t>
            </a:r>
            <a:r>
              <a:rPr dirty="0"/>
              <a:t>в</a:t>
            </a:r>
            <a:r>
              <a:rPr spc="-55" dirty="0"/>
              <a:t> </a:t>
            </a:r>
            <a:r>
              <a:rPr spc="-5" dirty="0" err="1"/>
              <a:t>том</a:t>
            </a:r>
            <a:r>
              <a:rPr spc="-5" dirty="0"/>
              <a:t> </a:t>
            </a:r>
            <a:r>
              <a:rPr spc="-530" dirty="0"/>
              <a:t> </a:t>
            </a:r>
            <a:r>
              <a:rPr spc="-5" dirty="0" err="1" smtClean="0"/>
              <a:t>числе</a:t>
            </a:r>
            <a:r>
              <a:rPr lang="ru-RU" spc="-5" dirty="0" smtClean="0"/>
              <a:t> (в 1 четверти 27 человек)</a:t>
            </a:r>
            <a:r>
              <a:rPr spc="-5" dirty="0" smtClean="0"/>
              <a:t>:</a:t>
            </a:r>
            <a:endParaRPr sz="145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91074" y="2681986"/>
            <a:ext cx="4024125" cy="772160"/>
          </a:xfrm>
          <a:prstGeom prst="rect">
            <a:avLst/>
          </a:prstGeom>
        </p:spPr>
        <p:txBody>
          <a:bodyPr vert="horz" wrap="square" lIns="0" tIns="1117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80"/>
              </a:spcBef>
              <a:tabLst>
                <a:tab pos="690880" algn="l"/>
                <a:tab pos="1205865" algn="l"/>
              </a:tabLst>
            </a:pP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чел.,	</a:t>
            </a:r>
            <a:r>
              <a:rPr lang="ru-RU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28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	</a:t>
            </a:r>
            <a:r>
              <a:rPr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%</a:t>
            </a:r>
            <a:r>
              <a:rPr lang="ru-RU"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   (13 чел. в 1 </a:t>
            </a:r>
            <a:r>
              <a:rPr lang="ru-RU" sz="1800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четв</a:t>
            </a:r>
            <a:r>
              <a:rPr lang="ru-RU"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.)</a:t>
            </a:r>
            <a:endParaRPr sz="1800" dirty="0">
              <a:latin typeface="Trebuchet MS"/>
              <a:cs typeface="Trebuchet MS"/>
            </a:endParaRPr>
          </a:p>
          <a:p>
            <a:pPr marL="26034">
              <a:lnSpc>
                <a:spcPct val="100000"/>
              </a:lnSpc>
              <a:spcBef>
                <a:spcPts val="780"/>
              </a:spcBef>
              <a:tabLst>
                <a:tab pos="1425575" algn="l"/>
              </a:tabLst>
            </a:pPr>
            <a:r>
              <a:rPr sz="1800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чел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., </a:t>
            </a:r>
            <a:r>
              <a:rPr lang="ru-RU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17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	</a:t>
            </a:r>
            <a:r>
              <a:rPr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%</a:t>
            </a:r>
            <a:r>
              <a:rPr lang="ru-RU"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 (14 чел. в 1 </a:t>
            </a:r>
            <a:r>
              <a:rPr lang="ru-RU" sz="1800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четв</a:t>
            </a:r>
            <a:r>
              <a:rPr lang="ru-RU"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.)</a:t>
            </a:r>
            <a:endParaRPr sz="1800" dirty="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99210" y="3529710"/>
            <a:ext cx="100259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244465" algn="l"/>
              </a:tabLst>
            </a:pP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7.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Качество</a:t>
            </a:r>
            <a:r>
              <a:rPr sz="1800" spc="-2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знаний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по</a:t>
            </a:r>
            <a:r>
              <a:rPr sz="1800" spc="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итогам</a:t>
            </a:r>
            <a:r>
              <a:rPr sz="1800" spc="-2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1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четверти –</a:t>
            </a:r>
            <a:r>
              <a:rPr sz="1800" spc="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2</a:t>
            </a:r>
            <a:r>
              <a:rPr lang="ru-RU" spc="-5" dirty="0">
                <a:solidFill>
                  <a:srgbClr val="3F3F3F"/>
                </a:solidFill>
                <a:latin typeface="Trebuchet MS"/>
                <a:cs typeface="Trebuchet MS"/>
              </a:rPr>
              <a:t>8</a:t>
            </a:r>
            <a:r>
              <a:rPr lang="ru-RU" sz="18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,6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	%,</a:t>
            </a:r>
            <a:r>
              <a:rPr sz="1800" spc="-2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в</a:t>
            </a:r>
            <a:r>
              <a:rPr sz="1800" spc="-3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 err="1">
                <a:solidFill>
                  <a:srgbClr val="3F3F3F"/>
                </a:solidFill>
                <a:latin typeface="Trebuchet MS"/>
                <a:cs typeface="Trebuchet MS"/>
              </a:rPr>
              <a:t>том</a:t>
            </a:r>
            <a:r>
              <a:rPr sz="1800" spc="-4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числе</a:t>
            </a:r>
            <a:r>
              <a:rPr lang="ru-RU" sz="18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 (по итогам 1 четверти 27,6)</a:t>
            </a:r>
            <a:endParaRPr sz="1800" dirty="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56310" y="2681986"/>
            <a:ext cx="2367915" cy="2633980"/>
          </a:xfrm>
          <a:prstGeom prst="rect">
            <a:avLst/>
          </a:prstGeom>
        </p:spPr>
        <p:txBody>
          <a:bodyPr vert="horz" wrap="square" lIns="0" tIns="1117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80"/>
              </a:spcBef>
              <a:tabLst>
                <a:tab pos="354965" algn="l"/>
                <a:tab pos="2031364" algn="l"/>
              </a:tabLst>
            </a:pPr>
            <a:r>
              <a:rPr sz="1450" spc="-150" dirty="0">
                <a:solidFill>
                  <a:srgbClr val="8FC225"/>
                </a:solidFill>
                <a:latin typeface="Lucida Sans Unicode"/>
                <a:cs typeface="Lucida Sans Unicode"/>
              </a:rPr>
              <a:t>▶	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Во</a:t>
            </a:r>
            <a:r>
              <a:rPr sz="1800" spc="-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2-4</a:t>
            </a:r>
            <a:r>
              <a:rPr sz="1800" spc="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классах	</a:t>
            </a:r>
            <a:r>
              <a:rPr lang="ru-RU"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17</a:t>
            </a:r>
            <a:endParaRPr sz="1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  <a:tabLst>
                <a:tab pos="354965" algn="l"/>
                <a:tab pos="2114550" algn="l"/>
              </a:tabLst>
            </a:pPr>
            <a:r>
              <a:rPr sz="1450" spc="-150" dirty="0">
                <a:solidFill>
                  <a:srgbClr val="8FC225"/>
                </a:solidFill>
                <a:latin typeface="Lucida Sans Unicode"/>
                <a:cs typeface="Lucida Sans Unicode"/>
              </a:rPr>
              <a:t>▶	</a:t>
            </a:r>
            <a:r>
              <a:rPr sz="1800" spc="-150" dirty="0">
                <a:solidFill>
                  <a:srgbClr val="3F3F3F"/>
                </a:solidFill>
                <a:latin typeface="Trebuchet MS"/>
                <a:cs typeface="Trebuchet MS"/>
              </a:rPr>
              <a:t>В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5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-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9</a:t>
            </a:r>
            <a:r>
              <a:rPr sz="1800" spc="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к</a:t>
            </a:r>
            <a:r>
              <a:rPr sz="1800" spc="-15" dirty="0">
                <a:solidFill>
                  <a:srgbClr val="3F3F3F"/>
                </a:solidFill>
                <a:latin typeface="Trebuchet MS"/>
                <a:cs typeface="Trebuchet MS"/>
              </a:rPr>
              <a:t>л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а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с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с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ах	</a:t>
            </a:r>
            <a:r>
              <a:rPr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1</a:t>
            </a:r>
            <a:r>
              <a:rPr lang="ru-RU" dirty="0">
                <a:solidFill>
                  <a:srgbClr val="3F3F3F"/>
                </a:solidFill>
                <a:latin typeface="Trebuchet MS"/>
                <a:cs typeface="Trebuchet MS"/>
              </a:rPr>
              <a:t>3</a:t>
            </a:r>
            <a:endParaRPr sz="1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145"/>
              </a:spcBef>
            </a:pPr>
            <a:r>
              <a:rPr sz="1450" spc="-150" dirty="0">
                <a:solidFill>
                  <a:srgbClr val="8FC225"/>
                </a:solidFill>
                <a:latin typeface="Lucida Sans Unicode"/>
                <a:cs typeface="Lucida Sans Unicode"/>
              </a:rPr>
              <a:t>▶</a:t>
            </a:r>
            <a:endParaRPr sz="145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1450" spc="-150" dirty="0">
                <a:solidFill>
                  <a:srgbClr val="8FC225"/>
                </a:solidFill>
                <a:latin typeface="Lucida Sans Unicode"/>
                <a:cs typeface="Lucida Sans Unicode"/>
              </a:rPr>
              <a:t>▶</a:t>
            </a:r>
            <a:endParaRPr sz="145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1450" spc="-150" dirty="0">
                <a:solidFill>
                  <a:srgbClr val="8FC225"/>
                </a:solidFill>
                <a:latin typeface="Lucida Sans Unicode"/>
                <a:cs typeface="Lucida Sans Unicode"/>
              </a:rPr>
              <a:t>▶</a:t>
            </a:r>
            <a:endParaRPr sz="145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1210"/>
              </a:spcBef>
            </a:pPr>
            <a:r>
              <a:rPr sz="1450" spc="-150" dirty="0">
                <a:solidFill>
                  <a:srgbClr val="8FC225"/>
                </a:solidFill>
                <a:latin typeface="Lucida Sans Unicode"/>
                <a:cs typeface="Lucida Sans Unicode"/>
              </a:rPr>
              <a:t>▶</a:t>
            </a:r>
            <a:endParaRPr sz="145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1450" spc="-150" dirty="0">
                <a:solidFill>
                  <a:srgbClr val="8FC225"/>
                </a:solidFill>
                <a:latin typeface="Lucida Sans Unicode"/>
                <a:cs typeface="Lucida Sans Unicode"/>
              </a:rPr>
              <a:t>▶</a:t>
            </a:r>
            <a:endParaRPr sz="1450" dirty="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56310" y="3804030"/>
            <a:ext cx="8317865" cy="2144177"/>
          </a:xfrm>
          <a:prstGeom prst="rect">
            <a:avLst/>
          </a:prstGeom>
        </p:spPr>
        <p:txBody>
          <a:bodyPr vert="horz" wrap="square" lIns="0" tIns="111760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880"/>
              </a:spcBef>
              <a:tabLst>
                <a:tab pos="2100580" algn="l"/>
                <a:tab pos="2546985" algn="l"/>
              </a:tabLst>
            </a:pP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Во</a:t>
            </a:r>
            <a:r>
              <a:rPr sz="1800" spc="-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2-4</a:t>
            </a:r>
            <a:r>
              <a:rPr sz="1800" spc="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классах	</a:t>
            </a:r>
            <a:r>
              <a:rPr lang="ru-RU" sz="18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47,7 %    ( по итогам 1 </a:t>
            </a:r>
            <a:r>
              <a:rPr lang="ru-RU" sz="1800" spc="-5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четв</a:t>
            </a:r>
            <a:r>
              <a:rPr lang="ru-RU" sz="18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. </a:t>
            </a:r>
            <a:r>
              <a:rPr lang="ru-RU" dirty="0" smtClean="0">
                <a:solidFill>
                  <a:srgbClr val="3F3F3F"/>
                </a:solidFill>
                <a:latin typeface="Trebuchet MS"/>
                <a:cs typeface="Trebuchet MS"/>
              </a:rPr>
              <a:t>40,4</a:t>
            </a:r>
            <a:r>
              <a:rPr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%</a:t>
            </a:r>
            <a:r>
              <a:rPr lang="ru-RU"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)</a:t>
            </a:r>
            <a:endParaRPr sz="1800" dirty="0">
              <a:latin typeface="Trebuchet MS"/>
              <a:cs typeface="Trebuchet MS"/>
            </a:endParaRPr>
          </a:p>
          <a:p>
            <a:pPr marL="355600">
              <a:lnSpc>
                <a:spcPct val="100000"/>
              </a:lnSpc>
              <a:spcBef>
                <a:spcPts val="780"/>
              </a:spcBef>
              <a:tabLst>
                <a:tab pos="1909445" algn="l"/>
                <a:tab pos="2287905" algn="l"/>
              </a:tabLst>
            </a:pP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В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 5-9</a:t>
            </a:r>
            <a:r>
              <a:rPr sz="1800" spc="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классах	</a:t>
            </a:r>
            <a:r>
              <a:rPr lang="ru-RU" sz="18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17,3 %       (по итогам 1 </a:t>
            </a:r>
            <a:r>
              <a:rPr lang="ru-RU" sz="1800" spc="-5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четв</a:t>
            </a:r>
            <a:r>
              <a:rPr lang="ru-RU" sz="18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. </a:t>
            </a:r>
            <a:r>
              <a:rPr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19</a:t>
            </a:r>
            <a:r>
              <a:rPr lang="ru-RU"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,7</a:t>
            </a:r>
            <a:r>
              <a:rPr sz="1800" dirty="0">
                <a:solidFill>
                  <a:srgbClr val="3F3F3F"/>
                </a:solidFill>
                <a:latin typeface="Times New Roman"/>
                <a:cs typeface="Times New Roman"/>
              </a:rPr>
              <a:t>	</a:t>
            </a:r>
            <a:r>
              <a:rPr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%</a:t>
            </a:r>
            <a:r>
              <a:rPr lang="ru-RU"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 )</a:t>
            </a:r>
          </a:p>
          <a:p>
            <a:pPr marL="355600">
              <a:lnSpc>
                <a:spcPct val="100000"/>
              </a:lnSpc>
              <a:spcBef>
                <a:spcPts val="780"/>
              </a:spcBef>
              <a:tabLst>
                <a:tab pos="1909445" algn="l"/>
                <a:tab pos="2287905" algn="l"/>
              </a:tabLst>
            </a:pPr>
            <a:r>
              <a:rPr sz="1800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Не</a:t>
            </a:r>
            <a:r>
              <a:rPr sz="1800" spc="10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успевают</a:t>
            </a:r>
            <a:r>
              <a:rPr sz="1800" spc="2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по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отдельным</a:t>
            </a:r>
            <a:r>
              <a:rPr sz="1800" spc="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предметам</a:t>
            </a:r>
            <a:r>
              <a:rPr sz="1800" spc="-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по</a:t>
            </a:r>
            <a:r>
              <a:rPr sz="1800" spc="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 err="1">
                <a:solidFill>
                  <a:srgbClr val="3F3F3F"/>
                </a:solidFill>
                <a:latin typeface="Trebuchet MS"/>
                <a:cs typeface="Trebuchet MS"/>
              </a:rPr>
              <a:t>итогам</a:t>
            </a:r>
            <a:r>
              <a:rPr sz="1800" spc="-2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ru-RU"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2</a:t>
            </a:r>
            <a:r>
              <a:rPr sz="1800" spc="10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четверти	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-</a:t>
            </a:r>
            <a:r>
              <a:rPr sz="1800" spc="-5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ru-RU" dirty="0" smtClean="0">
                <a:solidFill>
                  <a:srgbClr val="3F3F3F"/>
                </a:solidFill>
                <a:latin typeface="Trebuchet MS"/>
                <a:cs typeface="Trebuchet MS"/>
              </a:rPr>
              <a:t>1 чел.</a:t>
            </a:r>
            <a:endParaRPr sz="1800" dirty="0">
              <a:latin typeface="Trebuchet MS"/>
              <a:cs typeface="Trebuchet MS"/>
            </a:endParaRPr>
          </a:p>
          <a:p>
            <a:pPr marL="355600" marR="5080">
              <a:lnSpc>
                <a:spcPts val="1939"/>
              </a:lnSpc>
              <a:spcBef>
                <a:spcPts val="1030"/>
              </a:spcBef>
              <a:buAutoNum type="arabicPeriod" startAt="8"/>
              <a:tabLst>
                <a:tab pos="628015" algn="l"/>
              </a:tabLst>
            </a:pP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Не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аттестовано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по причине пропусков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уроков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без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уважительных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причин </a:t>
            </a:r>
            <a:r>
              <a:rPr sz="1800" spc="-53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по</a:t>
            </a:r>
            <a:r>
              <a:rPr sz="1800" spc="-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 err="1">
                <a:solidFill>
                  <a:srgbClr val="3F3F3F"/>
                </a:solidFill>
                <a:latin typeface="Trebuchet MS"/>
                <a:cs typeface="Trebuchet MS"/>
              </a:rPr>
              <a:t>итогам</a:t>
            </a:r>
            <a:r>
              <a:rPr sz="1800" spc="-3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ru-RU"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2</a:t>
            </a:r>
            <a:r>
              <a:rPr sz="18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четверти</a:t>
            </a:r>
            <a:r>
              <a:rPr sz="1800" spc="-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–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0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 чел.</a:t>
            </a:r>
            <a:endParaRPr sz="1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  <a:tabLst>
                <a:tab pos="354965" algn="l"/>
                <a:tab pos="6141085" algn="l"/>
              </a:tabLst>
            </a:pPr>
            <a:r>
              <a:rPr sz="1450" spc="-150" dirty="0">
                <a:solidFill>
                  <a:srgbClr val="8FC225"/>
                </a:solidFill>
                <a:latin typeface="Lucida Sans Unicode"/>
                <a:cs typeface="Lucida Sans Unicode"/>
              </a:rPr>
              <a:t>▶	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10. Не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 аттестовано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по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 болезни</a:t>
            </a:r>
            <a:r>
              <a:rPr sz="1800" spc="-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по</a:t>
            </a:r>
            <a:r>
              <a:rPr sz="1800" spc="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 err="1">
                <a:solidFill>
                  <a:srgbClr val="3F3F3F"/>
                </a:solidFill>
                <a:latin typeface="Trebuchet MS"/>
                <a:cs typeface="Trebuchet MS"/>
              </a:rPr>
              <a:t>итогам</a:t>
            </a:r>
            <a:r>
              <a:rPr sz="1800" spc="-2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ru-RU"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2</a:t>
            </a:r>
            <a:r>
              <a:rPr sz="1800" spc="-10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четверти	-</a:t>
            </a:r>
            <a:r>
              <a:rPr sz="1800" spc="-3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0</a:t>
            </a:r>
            <a:r>
              <a:rPr sz="1800" spc="-3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чел.</a:t>
            </a:r>
            <a:endParaRPr sz="18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012691"/>
            <a:ext cx="448309" cy="2845435"/>
          </a:xfrm>
          <a:custGeom>
            <a:avLst/>
            <a:gdLst/>
            <a:ahLst/>
            <a:cxnLst/>
            <a:rect l="l" t="t" r="r" b="b"/>
            <a:pathLst>
              <a:path w="448309" h="2845434">
                <a:moveTo>
                  <a:pt x="0" y="0"/>
                </a:moveTo>
                <a:lnTo>
                  <a:pt x="0" y="2845308"/>
                </a:lnTo>
                <a:lnTo>
                  <a:pt x="448057" y="2845308"/>
                </a:lnTo>
                <a:lnTo>
                  <a:pt x="0" y="0"/>
                </a:lnTo>
                <a:close/>
              </a:path>
            </a:pathLst>
          </a:custGeom>
          <a:solidFill>
            <a:srgbClr val="8F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56310" y="2188209"/>
            <a:ext cx="85400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  <a:tab pos="5822315" algn="l"/>
              </a:tabLst>
            </a:pPr>
            <a:r>
              <a:rPr sz="1450" spc="-150" dirty="0">
                <a:solidFill>
                  <a:srgbClr val="8FC225"/>
                </a:solidFill>
                <a:latin typeface="Lucida Sans Unicode"/>
                <a:cs typeface="Lucida Sans Unicode"/>
              </a:rPr>
              <a:t>▶	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1</a:t>
            </a:r>
            <a:r>
              <a:rPr sz="1800" spc="5" dirty="0">
                <a:solidFill>
                  <a:srgbClr val="3F3F3F"/>
                </a:solidFill>
                <a:latin typeface="Trebuchet MS"/>
                <a:cs typeface="Trebuchet MS"/>
              </a:rPr>
              <a:t>1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.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Всего пр</a:t>
            </a:r>
            <a:r>
              <a:rPr sz="1800" spc="5" dirty="0">
                <a:solidFill>
                  <a:srgbClr val="3F3F3F"/>
                </a:solidFill>
                <a:latin typeface="Trebuchet MS"/>
                <a:cs typeface="Trebuchet MS"/>
              </a:rPr>
              <a:t>о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п</a:t>
            </a:r>
            <a:r>
              <a:rPr sz="1800" spc="5" dirty="0">
                <a:solidFill>
                  <a:srgbClr val="3F3F3F"/>
                </a:solidFill>
                <a:latin typeface="Trebuchet MS"/>
                <a:cs typeface="Trebuchet MS"/>
              </a:rPr>
              <a:t>у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щено</a:t>
            </a:r>
            <a:r>
              <a:rPr sz="1800" spc="-2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у</a:t>
            </a:r>
            <a:r>
              <a:rPr sz="1800" spc="5" dirty="0">
                <a:solidFill>
                  <a:srgbClr val="3F3F3F"/>
                </a:solidFill>
                <a:latin typeface="Trebuchet MS"/>
                <a:cs typeface="Trebuchet MS"/>
              </a:rPr>
              <a:t>р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о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ко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в</a:t>
            </a:r>
            <a:r>
              <a:rPr sz="1800" spc="-3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по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 err="1">
                <a:solidFill>
                  <a:srgbClr val="3F3F3F"/>
                </a:solidFill>
                <a:latin typeface="Trebuchet MS"/>
                <a:cs typeface="Trebuchet MS"/>
              </a:rPr>
              <a:t>ит</a:t>
            </a:r>
            <a:r>
              <a:rPr sz="1800" spc="5" dirty="0" err="1">
                <a:solidFill>
                  <a:srgbClr val="3F3F3F"/>
                </a:solidFill>
                <a:latin typeface="Trebuchet MS"/>
                <a:cs typeface="Trebuchet MS"/>
              </a:rPr>
              <a:t>о</a:t>
            </a:r>
            <a:r>
              <a:rPr sz="1800" spc="-5" dirty="0" err="1">
                <a:solidFill>
                  <a:srgbClr val="3F3F3F"/>
                </a:solidFill>
                <a:latin typeface="Trebuchet MS"/>
                <a:cs typeface="Trebuchet MS"/>
              </a:rPr>
              <a:t>га</a:t>
            </a:r>
            <a:r>
              <a:rPr sz="1800" dirty="0" err="1">
                <a:solidFill>
                  <a:srgbClr val="3F3F3F"/>
                </a:solidFill>
                <a:latin typeface="Trebuchet MS"/>
                <a:cs typeface="Trebuchet MS"/>
              </a:rPr>
              <a:t>м</a:t>
            </a:r>
            <a:r>
              <a:rPr sz="1800" spc="-3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ru-RU" dirty="0">
                <a:solidFill>
                  <a:srgbClr val="3F3F3F"/>
                </a:solidFill>
                <a:latin typeface="Trebuchet MS"/>
                <a:cs typeface="Trebuchet MS"/>
              </a:rPr>
              <a:t>2</a:t>
            </a:r>
            <a:r>
              <a:rPr sz="18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5" dirty="0">
                <a:solidFill>
                  <a:srgbClr val="3F3F3F"/>
                </a:solidFill>
                <a:latin typeface="Trebuchet MS"/>
                <a:cs typeface="Trebuchet MS"/>
              </a:rPr>
              <a:t>ч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етв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е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р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т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и	</a:t>
            </a:r>
            <a:r>
              <a:rPr lang="ru-RU" dirty="0" smtClean="0">
                <a:solidFill>
                  <a:srgbClr val="3F3F3F"/>
                </a:solidFill>
                <a:latin typeface="Trebuchet MS"/>
                <a:cs typeface="Trebuchet MS"/>
              </a:rPr>
              <a:t>2729</a:t>
            </a:r>
            <a:endParaRPr sz="1800" dirty="0">
              <a:latin typeface="Trebuchet MS"/>
              <a:cs typeface="Trebuchet MS"/>
            </a:endParaRPr>
          </a:p>
          <a:p>
            <a:pPr marL="355600">
              <a:lnSpc>
                <a:spcPct val="100000"/>
              </a:lnSpc>
            </a:pPr>
            <a:r>
              <a:rPr lang="ru-RU" spc="-5" dirty="0">
                <a:solidFill>
                  <a:srgbClr val="3F3F3F"/>
                </a:solidFill>
                <a:latin typeface="Trebuchet MS"/>
                <a:cs typeface="Trebuchet MS"/>
              </a:rPr>
              <a:t>ч</a:t>
            </a:r>
            <a:r>
              <a:rPr sz="1800" spc="-5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исле</a:t>
            </a:r>
            <a:r>
              <a:rPr lang="ru-RU" sz="18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 (в 1 четверти 3327)</a:t>
            </a:r>
            <a:r>
              <a:rPr sz="18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:</a:t>
            </a:r>
            <a:endParaRPr sz="18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458205" y="2188209"/>
            <a:ext cx="14668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уроков,</a:t>
            </a:r>
            <a:r>
              <a:rPr spc="-70" dirty="0"/>
              <a:t> </a:t>
            </a:r>
            <a:r>
              <a:rPr dirty="0"/>
              <a:t>в</a:t>
            </a:r>
            <a:r>
              <a:rPr spc="-40" dirty="0"/>
              <a:t> </a:t>
            </a:r>
            <a:r>
              <a:rPr spc="-5" dirty="0"/>
              <a:t>том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56310" y="4164243"/>
            <a:ext cx="77018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  <a:tab pos="5855970" algn="l"/>
              </a:tabLst>
            </a:pPr>
            <a:r>
              <a:rPr sz="1450" spc="-150" dirty="0">
                <a:solidFill>
                  <a:srgbClr val="8FC225"/>
                </a:solidFill>
                <a:latin typeface="Lucida Sans Unicode"/>
                <a:cs typeface="Lucida Sans Unicode"/>
              </a:rPr>
              <a:t>▶	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1</a:t>
            </a:r>
            <a:r>
              <a:rPr sz="1800" spc="5" dirty="0">
                <a:solidFill>
                  <a:srgbClr val="3F3F3F"/>
                </a:solidFill>
                <a:latin typeface="Trebuchet MS"/>
                <a:cs typeface="Trebuchet MS"/>
              </a:rPr>
              <a:t>2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.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 П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роп</a:t>
            </a:r>
            <a:r>
              <a:rPr sz="1800" spc="5" dirty="0">
                <a:solidFill>
                  <a:srgbClr val="3F3F3F"/>
                </a:solidFill>
                <a:latin typeface="Trebuchet MS"/>
                <a:cs typeface="Trebuchet MS"/>
              </a:rPr>
              <a:t>у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щено</a:t>
            </a:r>
            <a:r>
              <a:rPr sz="1800" spc="-2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 err="1">
                <a:solidFill>
                  <a:srgbClr val="3F3F3F"/>
                </a:solidFill>
                <a:latin typeface="Trebuchet MS"/>
                <a:cs typeface="Trebuchet MS"/>
              </a:rPr>
              <a:t>у</a:t>
            </a:r>
            <a:r>
              <a:rPr sz="1800" spc="5" dirty="0" err="1">
                <a:solidFill>
                  <a:srgbClr val="3F3F3F"/>
                </a:solidFill>
                <a:latin typeface="Trebuchet MS"/>
                <a:cs typeface="Trebuchet MS"/>
              </a:rPr>
              <a:t>р</a:t>
            </a:r>
            <a:r>
              <a:rPr sz="1800" dirty="0" err="1">
                <a:solidFill>
                  <a:srgbClr val="3F3F3F"/>
                </a:solidFill>
                <a:latin typeface="Trebuchet MS"/>
                <a:cs typeface="Trebuchet MS"/>
              </a:rPr>
              <a:t>о</a:t>
            </a:r>
            <a:r>
              <a:rPr sz="1800" spc="-5" dirty="0" err="1">
                <a:solidFill>
                  <a:srgbClr val="3F3F3F"/>
                </a:solidFill>
                <a:latin typeface="Trebuchet MS"/>
                <a:cs typeface="Trebuchet MS"/>
              </a:rPr>
              <a:t>ко</a:t>
            </a:r>
            <a:r>
              <a:rPr sz="1800" dirty="0" err="1">
                <a:solidFill>
                  <a:srgbClr val="3F3F3F"/>
                </a:solidFill>
                <a:latin typeface="Trebuchet MS"/>
                <a:cs typeface="Trebuchet MS"/>
              </a:rPr>
              <a:t>в</a:t>
            </a:r>
            <a:r>
              <a:rPr sz="1800" spc="-3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ru-RU"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по</a:t>
            </a:r>
            <a:r>
              <a:rPr sz="1800" spc="-15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ува</a:t>
            </a:r>
            <a:r>
              <a:rPr sz="1800" spc="5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ж</a:t>
            </a:r>
            <a:r>
              <a:rPr sz="1800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ительн</a:t>
            </a:r>
            <a:r>
              <a:rPr lang="ru-RU"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ой</a:t>
            </a:r>
            <a:r>
              <a:rPr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прич</a:t>
            </a:r>
            <a:r>
              <a:rPr sz="1800" spc="5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и</a:t>
            </a:r>
            <a:r>
              <a:rPr sz="1800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н</a:t>
            </a:r>
            <a:r>
              <a:rPr lang="ru-RU"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е</a:t>
            </a:r>
            <a:r>
              <a:rPr sz="1800" spc="-15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-</a:t>
            </a:r>
            <a:r>
              <a:rPr lang="ru-RU" dirty="0">
                <a:solidFill>
                  <a:srgbClr val="3F3F3F"/>
                </a:solidFill>
                <a:latin typeface="Times New Roman"/>
                <a:cs typeface="Times New Roman"/>
              </a:rPr>
              <a:t> </a:t>
            </a:r>
            <a:r>
              <a:rPr lang="ru-RU" dirty="0" smtClean="0">
                <a:solidFill>
                  <a:srgbClr val="3F3F3F"/>
                </a:solidFill>
                <a:latin typeface="Times New Roman"/>
                <a:cs typeface="Times New Roman"/>
              </a:rPr>
              <a:t>2561</a:t>
            </a:r>
            <a:r>
              <a:rPr lang="ru-RU"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 уроков </a:t>
            </a:r>
            <a:endParaRPr sz="18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012691"/>
            <a:ext cx="448309" cy="2845435"/>
          </a:xfrm>
          <a:custGeom>
            <a:avLst/>
            <a:gdLst/>
            <a:ahLst/>
            <a:cxnLst/>
            <a:rect l="l" t="t" r="r" b="b"/>
            <a:pathLst>
              <a:path w="448309" h="2845434">
                <a:moveTo>
                  <a:pt x="0" y="0"/>
                </a:moveTo>
                <a:lnTo>
                  <a:pt x="0" y="2845308"/>
                </a:lnTo>
                <a:lnTo>
                  <a:pt x="448057" y="2845308"/>
                </a:lnTo>
                <a:lnTo>
                  <a:pt x="0" y="0"/>
                </a:lnTo>
                <a:close/>
              </a:path>
            </a:pathLst>
          </a:custGeom>
          <a:solidFill>
            <a:srgbClr val="8F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26060" y="629158"/>
            <a:ext cx="7900034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80744" marR="5080" indent="-86868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8FC225"/>
                </a:solidFill>
              </a:rPr>
              <a:t>Показатель </a:t>
            </a:r>
            <a:r>
              <a:rPr sz="3600" spc="-5" dirty="0">
                <a:solidFill>
                  <a:srgbClr val="8FC225"/>
                </a:solidFill>
              </a:rPr>
              <a:t>успеваемости </a:t>
            </a:r>
            <a:r>
              <a:rPr sz="3600" dirty="0">
                <a:solidFill>
                  <a:srgbClr val="8FC225"/>
                </a:solidFill>
              </a:rPr>
              <a:t>и </a:t>
            </a:r>
            <a:r>
              <a:rPr sz="3600" spc="-5" dirty="0">
                <a:solidFill>
                  <a:srgbClr val="8FC225"/>
                </a:solidFill>
              </a:rPr>
              <a:t>качества </a:t>
            </a:r>
            <a:r>
              <a:rPr sz="3600" spc="-1070" dirty="0">
                <a:solidFill>
                  <a:srgbClr val="8FC225"/>
                </a:solidFill>
              </a:rPr>
              <a:t> </a:t>
            </a:r>
            <a:r>
              <a:rPr sz="3600" spc="-5" dirty="0">
                <a:solidFill>
                  <a:srgbClr val="8FC225"/>
                </a:solidFill>
              </a:rPr>
              <a:t>знаний</a:t>
            </a:r>
            <a:r>
              <a:rPr sz="3600" spc="-10" dirty="0">
                <a:solidFill>
                  <a:srgbClr val="8FC225"/>
                </a:solidFill>
              </a:rPr>
              <a:t> </a:t>
            </a:r>
            <a:r>
              <a:rPr sz="3600" dirty="0">
                <a:solidFill>
                  <a:srgbClr val="8FC225"/>
                </a:solidFill>
              </a:rPr>
              <a:t>по </a:t>
            </a:r>
            <a:r>
              <a:rPr sz="3600" spc="-5" dirty="0" err="1">
                <a:solidFill>
                  <a:srgbClr val="8FC225"/>
                </a:solidFill>
              </a:rPr>
              <a:t>итогам</a:t>
            </a:r>
            <a:r>
              <a:rPr sz="3600" spc="-10" dirty="0">
                <a:solidFill>
                  <a:srgbClr val="8FC225"/>
                </a:solidFill>
              </a:rPr>
              <a:t> </a:t>
            </a:r>
            <a:r>
              <a:rPr lang="ru-RU" sz="3600" dirty="0">
                <a:solidFill>
                  <a:srgbClr val="8FC225"/>
                </a:solidFill>
              </a:rPr>
              <a:t>2</a:t>
            </a:r>
            <a:r>
              <a:rPr sz="3600" spc="5" dirty="0" smtClean="0">
                <a:solidFill>
                  <a:srgbClr val="8FC225"/>
                </a:solidFill>
              </a:rPr>
              <a:t> </a:t>
            </a:r>
            <a:r>
              <a:rPr sz="3600" spc="-5" dirty="0">
                <a:solidFill>
                  <a:srgbClr val="8FC225"/>
                </a:solidFill>
              </a:rPr>
              <a:t>четверти</a:t>
            </a:r>
            <a:endParaRPr sz="3600" dirty="0"/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554806"/>
              </p:ext>
            </p:extLst>
          </p:nvPr>
        </p:nvGraphicFramePr>
        <p:xfrm>
          <a:off x="671512" y="2154173"/>
          <a:ext cx="9201150" cy="44395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67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7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7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135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Класс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8FC225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  <a:tabLst>
                          <a:tab pos="1777364" algn="l"/>
                        </a:tabLst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Успеваемость	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%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8FC225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Качество</a:t>
                      </a:r>
                      <a:r>
                        <a:rPr sz="1800" b="1" spc="-7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%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8FC22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358">
                <a:tc>
                  <a:txBody>
                    <a:bodyPr/>
                    <a:lstStyle/>
                    <a:p>
                      <a:pPr marR="1466215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Trebuchet MS"/>
                          <a:cs typeface="Trebuchet MS"/>
                        </a:rPr>
                        <a:t>2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ru-RU" sz="1800" dirty="0" smtClean="0">
                          <a:latin typeface="Trebuchet MS"/>
                          <a:cs typeface="Trebuchet MS"/>
                        </a:rPr>
                        <a:t>100 (93,8)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ru-RU" sz="1800" dirty="0" smtClean="0">
                          <a:latin typeface="Trebuchet MS"/>
                          <a:cs typeface="Trebuchet MS"/>
                        </a:rPr>
                        <a:t>53,8 (43,8)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1358">
                <a:tc>
                  <a:txBody>
                    <a:bodyPr/>
                    <a:lstStyle/>
                    <a:p>
                      <a:pPr marR="1466215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Trebuchet MS"/>
                          <a:cs typeface="Trebuchet MS"/>
                        </a:rPr>
                        <a:t>3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Trebuchet MS"/>
                          <a:cs typeface="Trebuchet MS"/>
                        </a:rPr>
                        <a:t>100</a:t>
                      </a:r>
                    </a:p>
                  </a:txBody>
                  <a:tcPr marL="0" marR="0" marT="400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ru-RU" sz="1800" dirty="0" smtClean="0">
                          <a:latin typeface="Trebuchet MS"/>
                          <a:cs typeface="Trebuchet MS"/>
                        </a:rPr>
                        <a:t>44,4</a:t>
                      </a:r>
                      <a:r>
                        <a:rPr lang="ru-RU" sz="1800" baseline="0" dirty="0" smtClean="0">
                          <a:latin typeface="Trebuchet MS"/>
                          <a:cs typeface="Trebuchet MS"/>
                        </a:rPr>
                        <a:t> (</a:t>
                      </a:r>
                      <a:r>
                        <a:rPr lang="ru-RU" sz="1800" dirty="0" smtClean="0">
                          <a:latin typeface="Trebuchet MS"/>
                          <a:cs typeface="Trebuchet MS"/>
                        </a:rPr>
                        <a:t>33,3)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F4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358">
                <a:tc>
                  <a:txBody>
                    <a:bodyPr/>
                    <a:lstStyle/>
                    <a:p>
                      <a:pPr marR="1466215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Trebuchet MS"/>
                          <a:cs typeface="Trebuchet MS"/>
                        </a:rPr>
                        <a:t>4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ru-RU" sz="1800" dirty="0" smtClean="0">
                          <a:latin typeface="Trebuchet MS"/>
                          <a:cs typeface="Trebuchet MS"/>
                        </a:rPr>
                        <a:t>92,3 (100)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R="1302385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ru-RU" sz="1800" spc="-5" dirty="0" smtClean="0">
                          <a:latin typeface="Trebuchet MS"/>
                          <a:cs typeface="Trebuchet MS"/>
                        </a:rPr>
                        <a:t>46,2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231">
                <a:tc>
                  <a:txBody>
                    <a:bodyPr/>
                    <a:lstStyle/>
                    <a:p>
                      <a:pPr marR="1466215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Trebuchet MS"/>
                          <a:cs typeface="Trebuchet MS"/>
                        </a:rPr>
                        <a:t>5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Trebuchet MS"/>
                          <a:cs typeface="Trebuchet MS"/>
                        </a:rPr>
                        <a:t>100</a:t>
                      </a:r>
                    </a:p>
                  </a:txBody>
                  <a:tcPr marL="0" marR="0" marT="4064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ru-RU" sz="1800" dirty="0" smtClean="0">
                          <a:latin typeface="Trebuchet MS"/>
                          <a:cs typeface="Trebuchet MS"/>
                        </a:rPr>
                        <a:t>54,5 (41,7)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F4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1358">
                <a:tc>
                  <a:txBody>
                    <a:bodyPr/>
                    <a:lstStyle/>
                    <a:p>
                      <a:pPr marR="1466215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Trebuchet MS"/>
                          <a:cs typeface="Trebuchet MS"/>
                        </a:rPr>
                        <a:t>6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ru-RU" sz="1800" dirty="0" smtClean="0">
                          <a:latin typeface="Trebuchet MS"/>
                          <a:cs typeface="Trebuchet MS"/>
                        </a:rPr>
                        <a:t>100 (96,0)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ru-RU" sz="1800" dirty="0" smtClean="0">
                          <a:latin typeface="Trebuchet MS"/>
                          <a:cs typeface="Trebuchet MS"/>
                        </a:rPr>
                        <a:t>20 (28)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R="1466215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Trebuchet MS"/>
                          <a:cs typeface="Trebuchet MS"/>
                        </a:rPr>
                        <a:t>7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ru-RU" sz="1800" spc="-5" dirty="0" smtClean="0">
                          <a:latin typeface="Trebuchet MS"/>
                          <a:cs typeface="Trebuchet MS"/>
                        </a:rPr>
                        <a:t>100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R="1302385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ru-RU" sz="1800" spc="-5" dirty="0" smtClean="0">
                          <a:latin typeface="Trebuchet MS"/>
                          <a:cs typeface="Trebuchet MS"/>
                        </a:rPr>
                        <a:t>10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F4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0095">
                <a:tc>
                  <a:txBody>
                    <a:bodyPr/>
                    <a:lstStyle/>
                    <a:p>
                      <a:pPr marR="1466215" algn="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dirty="0">
                          <a:latin typeface="Trebuchet MS"/>
                          <a:cs typeface="Trebuchet MS"/>
                        </a:rPr>
                        <a:t>8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127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lang="ru-RU" sz="1800" dirty="0" smtClean="0">
                          <a:latin typeface="Trebuchet MS"/>
                          <a:cs typeface="Trebuchet MS"/>
                        </a:rPr>
                        <a:t>100 (91,7)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4127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lang="ru-RU" sz="1800" dirty="0" smtClean="0">
                          <a:latin typeface="Trebuchet MS"/>
                          <a:cs typeface="Trebuchet MS"/>
                        </a:rPr>
                        <a:t>8,3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4127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1316">
                <a:tc>
                  <a:txBody>
                    <a:bodyPr/>
                    <a:lstStyle/>
                    <a:p>
                      <a:pPr marR="1466215" algn="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dirty="0">
                          <a:latin typeface="Trebuchet MS"/>
                          <a:cs typeface="Trebuchet MS"/>
                        </a:rPr>
                        <a:t>9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127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dirty="0">
                          <a:latin typeface="Trebuchet MS"/>
                          <a:cs typeface="Trebuchet MS"/>
                        </a:rPr>
                        <a:t>100</a:t>
                      </a:r>
                    </a:p>
                  </a:txBody>
                  <a:tcPr marL="0" marR="0" marT="4127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lang="ru-RU" sz="1800" spc="-5" dirty="0" smtClean="0">
                          <a:latin typeface="Trebuchet MS"/>
                          <a:cs typeface="Trebuchet MS"/>
                        </a:rPr>
                        <a:t>0 (5,9)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4127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F4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012691"/>
            <a:ext cx="448309" cy="2845435"/>
          </a:xfrm>
          <a:custGeom>
            <a:avLst/>
            <a:gdLst/>
            <a:ahLst/>
            <a:cxnLst/>
            <a:rect l="l" t="t" r="r" b="b"/>
            <a:pathLst>
              <a:path w="448309" h="2845434">
                <a:moveTo>
                  <a:pt x="0" y="0"/>
                </a:moveTo>
                <a:lnTo>
                  <a:pt x="0" y="2845308"/>
                </a:lnTo>
                <a:lnTo>
                  <a:pt x="448057" y="2845308"/>
                </a:lnTo>
                <a:lnTo>
                  <a:pt x="0" y="0"/>
                </a:lnTo>
                <a:close/>
              </a:path>
            </a:pathLst>
          </a:custGeom>
          <a:solidFill>
            <a:srgbClr val="8F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19678" y="629158"/>
            <a:ext cx="25634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9100" algn="l"/>
              </a:tabLst>
            </a:pPr>
            <a:r>
              <a:rPr sz="3600" dirty="0">
                <a:solidFill>
                  <a:srgbClr val="8FC225"/>
                </a:solidFill>
              </a:rPr>
              <a:t>С	</a:t>
            </a:r>
            <a:r>
              <a:rPr sz="3600" spc="-5" dirty="0">
                <a:solidFill>
                  <a:srgbClr val="8FC225"/>
                </a:solidFill>
              </a:rPr>
              <a:t>одной</a:t>
            </a:r>
            <a:r>
              <a:rPr sz="3600" spc="-70" dirty="0">
                <a:solidFill>
                  <a:srgbClr val="8FC225"/>
                </a:solidFill>
              </a:rPr>
              <a:t> </a:t>
            </a:r>
            <a:r>
              <a:rPr sz="3600" spc="-5" dirty="0">
                <a:solidFill>
                  <a:srgbClr val="8FC225"/>
                </a:solidFill>
              </a:rPr>
              <a:t>«3»</a:t>
            </a:r>
            <a:endParaRPr sz="3600"/>
          </a:p>
        </p:txBody>
      </p:sp>
      <p:sp>
        <p:nvSpPr>
          <p:cNvPr id="4" name="object 4"/>
          <p:cNvSpPr txBox="1"/>
          <p:nvPr/>
        </p:nvSpPr>
        <p:spPr>
          <a:xfrm>
            <a:off x="756310" y="2188209"/>
            <a:ext cx="15563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  <a:tab pos="1082040" algn="l"/>
                <a:tab pos="1303020" algn="l"/>
              </a:tabLst>
            </a:pPr>
            <a:r>
              <a:rPr sz="1450" spc="-150" dirty="0">
                <a:solidFill>
                  <a:srgbClr val="8FC225"/>
                </a:solidFill>
                <a:latin typeface="Lucida Sans Unicode"/>
                <a:cs typeface="Lucida Sans Unicode"/>
              </a:rPr>
              <a:t>▶	</a:t>
            </a:r>
            <a:r>
              <a:rPr sz="1800" spc="-150" dirty="0">
                <a:solidFill>
                  <a:srgbClr val="3F3F3F"/>
                </a:solidFill>
                <a:latin typeface="Trebuchet MS"/>
                <a:cs typeface="Trebuchet MS"/>
              </a:rPr>
              <a:t>Всего	-</a:t>
            </a:r>
            <a:r>
              <a:rPr sz="1800" spc="-150" dirty="0">
                <a:solidFill>
                  <a:srgbClr val="3F3F3F"/>
                </a:solidFill>
                <a:latin typeface="Times New Roman"/>
                <a:cs typeface="Times New Roman"/>
              </a:rPr>
              <a:t>	</a:t>
            </a:r>
            <a:r>
              <a:rPr lang="ru-RU" spc="-5" dirty="0" smtClean="0">
                <a:solidFill>
                  <a:srgbClr val="3F3F3F"/>
                </a:solidFill>
                <a:latin typeface="Trebuchet MS"/>
                <a:cs typeface="Times New Roman"/>
              </a:rPr>
              <a:t>3</a:t>
            </a:r>
            <a:endParaRPr sz="1800" dirty="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94024" y="2188209"/>
            <a:ext cx="7335776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58825" algn="l"/>
              </a:tabLst>
            </a:pPr>
            <a:r>
              <a:rPr sz="1800" spc="-5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чел</a:t>
            </a:r>
            <a:r>
              <a:rPr sz="18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.</a:t>
            </a:r>
            <a:r>
              <a:rPr sz="1800" spc="-30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Из</a:t>
            </a:r>
            <a:r>
              <a:rPr sz="1800" spc="-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них:</a:t>
            </a:r>
            <a:r>
              <a:rPr sz="1800" spc="-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2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-</a:t>
            </a:r>
            <a:r>
              <a:rPr sz="1800" spc="-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4</a:t>
            </a:r>
            <a:r>
              <a:rPr sz="1800" spc="-2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классы</a:t>
            </a:r>
            <a:endParaRPr sz="1800" dirty="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45430" y="2188209"/>
            <a:ext cx="188404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1775" algn="l"/>
                <a:tab pos="626745" algn="l"/>
              </a:tabLst>
            </a:pP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-</a:t>
            </a:r>
            <a:r>
              <a:rPr sz="1800" dirty="0">
                <a:solidFill>
                  <a:srgbClr val="3F3F3F"/>
                </a:solidFill>
                <a:latin typeface="Times New Roman"/>
                <a:cs typeface="Times New Roman"/>
              </a:rPr>
              <a:t>	</a:t>
            </a:r>
            <a:r>
              <a:rPr lang="ru-RU" sz="1800" dirty="0" smtClean="0">
                <a:solidFill>
                  <a:srgbClr val="3F3F3F"/>
                </a:solidFill>
                <a:latin typeface="Times New Roman"/>
                <a:cs typeface="Times New Roman"/>
              </a:rPr>
              <a:t>1 чел </a:t>
            </a:r>
            <a:r>
              <a:rPr lang="ru-RU" dirty="0" smtClean="0">
                <a:solidFill>
                  <a:srgbClr val="3F3F3F"/>
                </a:solidFill>
                <a:latin typeface="Trebuchet MS"/>
                <a:cs typeface="Times New Roman"/>
              </a:rPr>
              <a:t>3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	чел.</a:t>
            </a:r>
            <a:r>
              <a:rPr sz="1800" spc="-5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(</a:t>
            </a:r>
            <a:r>
              <a:rPr sz="1800" spc="-4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ru-RU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4,7</a:t>
            </a:r>
            <a:endParaRPr sz="1800" dirty="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410964" y="2188209"/>
            <a:ext cx="6718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smtClean="0">
                <a:solidFill>
                  <a:srgbClr val="3F3F3F"/>
                </a:solidFill>
                <a:latin typeface="Trebuchet MS"/>
                <a:cs typeface="Trebuchet MS"/>
              </a:rPr>
              <a:t>,</a:t>
            </a:r>
            <a:r>
              <a:rPr sz="1800" spc="-5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5</a:t>
            </a:r>
            <a:r>
              <a:rPr sz="1800" spc="-5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-</a:t>
            </a:r>
            <a:endParaRPr sz="1800" dirty="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99208" y="2462529"/>
            <a:ext cx="4691991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55065" algn="l"/>
                <a:tab pos="1904364" algn="l"/>
                <a:tab pos="2569845" algn="l"/>
              </a:tabLst>
            </a:pP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9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 к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л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а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с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с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ы	-</a:t>
            </a:r>
            <a:r>
              <a:rPr sz="1800" spc="85" dirty="0">
                <a:solidFill>
                  <a:srgbClr val="3F3F3F"/>
                </a:solidFill>
                <a:latin typeface="Times New Roman"/>
                <a:cs typeface="Times New Roman"/>
              </a:rPr>
              <a:t> </a:t>
            </a:r>
            <a:r>
              <a:rPr lang="ru-RU" sz="1800" spc="85" dirty="0" smtClean="0">
                <a:solidFill>
                  <a:srgbClr val="3F3F3F"/>
                </a:solidFill>
                <a:latin typeface="Times New Roman"/>
                <a:cs typeface="Times New Roman"/>
              </a:rPr>
              <a:t> 2 </a:t>
            </a:r>
            <a:r>
              <a:rPr sz="1800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чел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.	</a:t>
            </a:r>
            <a:r>
              <a:rPr sz="18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endParaRPr sz="18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</TotalTime>
  <Words>242</Words>
  <Application>Microsoft Office PowerPoint</Application>
  <PresentationFormat>Широкоэкранный</PresentationFormat>
  <Paragraphs>88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Calibri</vt:lpstr>
      <vt:lpstr>Lucida Sans Unicode</vt:lpstr>
      <vt:lpstr>Times New Roman</vt:lpstr>
      <vt:lpstr>Trebuchet MS</vt:lpstr>
      <vt:lpstr>Office Theme</vt:lpstr>
      <vt:lpstr>Презентация PowerPoint</vt:lpstr>
      <vt:lpstr>Итоги успеваемости 2 четверти</vt:lpstr>
      <vt:lpstr>Презентация PowerPoint</vt:lpstr>
      <vt:lpstr>Презентация PowerPoint</vt:lpstr>
      <vt:lpstr>▶ 6. Окончили по итогам 1 четверти на «4» и «5» 30 чел., 22 %, в том  числе (в 1 четверти 27 человек):</vt:lpstr>
      <vt:lpstr>уроков, в том</vt:lpstr>
      <vt:lpstr>Показатель успеваемости и качества  знаний по итогам 2 четверти</vt:lpstr>
      <vt:lpstr>С одной «3»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I четверти 2023/24 учебного года</dc:title>
  <dc:creator>Леночка</dc:creator>
  <cp:lastModifiedBy>Леночка</cp:lastModifiedBy>
  <cp:revision>8</cp:revision>
  <dcterms:created xsi:type="dcterms:W3CDTF">2024-10-28T02:01:58Z</dcterms:created>
  <dcterms:modified xsi:type="dcterms:W3CDTF">2025-01-09T20:52:06Z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2024-04-08T00:00:00Z</vt:filetime>
  </property>
  <property fmtid="{D5CDD505-2E9C-101B-9397-08002B2CF9AE}" pid="3" name="Creator">
    <vt:lpwstr>PDF24 Creator</vt:lpwstr>
  </property>
  <property fmtid="{D5CDD505-2E9C-101B-9397-08002B2CF9AE}" pid="4" name="LastSaved">
    <vt:filetime>2024-10-28T00:00:00Z</vt:filetime>
  </property>
</Properties>
</file>