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8F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84" y="0"/>
                </a:lnTo>
                <a:lnTo>
                  <a:pt x="0" y="6857999"/>
                </a:lnTo>
                <a:lnTo>
                  <a:pt x="3006852" y="6857999"/>
                </a:lnTo>
                <a:lnTo>
                  <a:pt x="3006852" y="0"/>
                </a:lnTo>
                <a:close/>
              </a:path>
            </a:pathLst>
          </a:custGeom>
          <a:solidFill>
            <a:srgbClr val="8F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3" y="0"/>
                </a:moveTo>
                <a:lnTo>
                  <a:pt x="0" y="0"/>
                </a:lnTo>
                <a:lnTo>
                  <a:pt x="1208190" y="6857999"/>
                </a:lnTo>
                <a:lnTo>
                  <a:pt x="2587663" y="6857999"/>
                </a:lnTo>
                <a:lnTo>
                  <a:pt x="2587663" y="0"/>
                </a:lnTo>
                <a:close/>
              </a:path>
            </a:pathLst>
          </a:custGeom>
          <a:solidFill>
            <a:srgbClr val="8F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7999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9"/>
                </a:lnTo>
                <a:lnTo>
                  <a:pt x="2851161" y="6857999"/>
                </a:lnTo>
                <a:lnTo>
                  <a:pt x="2851161" y="0"/>
                </a:lnTo>
                <a:close/>
              </a:path>
            </a:pathLst>
          </a:custGeom>
          <a:solidFill>
            <a:srgbClr val="3F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8" y="0"/>
                </a:moveTo>
                <a:lnTo>
                  <a:pt x="1018959" y="0"/>
                </a:lnTo>
                <a:lnTo>
                  <a:pt x="0" y="6857999"/>
                </a:lnTo>
                <a:lnTo>
                  <a:pt x="1290828" y="6857999"/>
                </a:lnTo>
                <a:lnTo>
                  <a:pt x="1290828" y="0"/>
                </a:lnTo>
                <a:close/>
              </a:path>
            </a:pathLst>
          </a:custGeom>
          <a:solidFill>
            <a:srgbClr val="C0E4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2" y="0"/>
                </a:moveTo>
                <a:lnTo>
                  <a:pt x="0" y="0"/>
                </a:lnTo>
                <a:lnTo>
                  <a:pt x="1107740" y="6857999"/>
                </a:lnTo>
                <a:lnTo>
                  <a:pt x="1248202" y="6857999"/>
                </a:lnTo>
                <a:lnTo>
                  <a:pt x="1248202" y="0"/>
                </a:lnTo>
                <a:close/>
              </a:path>
            </a:pathLst>
          </a:custGeom>
          <a:solidFill>
            <a:srgbClr val="8F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6"/>
                </a:lnTo>
                <a:lnTo>
                  <a:pt x="1816608" y="3267456"/>
                </a:lnTo>
                <a:lnTo>
                  <a:pt x="1816608" y="0"/>
                </a:lnTo>
                <a:close/>
              </a:path>
            </a:pathLst>
          </a:custGeom>
          <a:solidFill>
            <a:srgbClr val="8F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2" y="0"/>
                </a:moveTo>
                <a:lnTo>
                  <a:pt x="2042484" y="0"/>
                </a:lnTo>
                <a:lnTo>
                  <a:pt x="0" y="6857999"/>
                </a:lnTo>
                <a:lnTo>
                  <a:pt x="3006852" y="6857999"/>
                </a:lnTo>
                <a:lnTo>
                  <a:pt x="3006852" y="0"/>
                </a:lnTo>
                <a:close/>
              </a:path>
            </a:pathLst>
          </a:custGeom>
          <a:solidFill>
            <a:srgbClr val="8F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3" y="0"/>
                </a:moveTo>
                <a:lnTo>
                  <a:pt x="0" y="0"/>
                </a:lnTo>
                <a:lnTo>
                  <a:pt x="1208190" y="6857999"/>
                </a:lnTo>
                <a:lnTo>
                  <a:pt x="2587663" y="6857999"/>
                </a:lnTo>
                <a:lnTo>
                  <a:pt x="2587663" y="0"/>
                </a:lnTo>
                <a:close/>
              </a:path>
            </a:pathLst>
          </a:custGeom>
          <a:solidFill>
            <a:srgbClr val="8F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7999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9"/>
                </a:lnTo>
                <a:lnTo>
                  <a:pt x="2851161" y="6857999"/>
                </a:lnTo>
                <a:lnTo>
                  <a:pt x="2851161" y="0"/>
                </a:lnTo>
                <a:close/>
              </a:path>
            </a:pathLst>
          </a:custGeom>
          <a:solidFill>
            <a:srgbClr val="3F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8" y="0"/>
                </a:moveTo>
                <a:lnTo>
                  <a:pt x="1018959" y="0"/>
                </a:lnTo>
                <a:lnTo>
                  <a:pt x="0" y="6857999"/>
                </a:lnTo>
                <a:lnTo>
                  <a:pt x="1290828" y="6857999"/>
                </a:lnTo>
                <a:lnTo>
                  <a:pt x="1290828" y="0"/>
                </a:lnTo>
                <a:close/>
              </a:path>
            </a:pathLst>
          </a:custGeom>
          <a:solidFill>
            <a:srgbClr val="C0E4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2" y="0"/>
                </a:moveTo>
                <a:lnTo>
                  <a:pt x="0" y="0"/>
                </a:lnTo>
                <a:lnTo>
                  <a:pt x="1107740" y="6857999"/>
                </a:lnTo>
                <a:lnTo>
                  <a:pt x="1248202" y="6857999"/>
                </a:lnTo>
                <a:lnTo>
                  <a:pt x="1248202" y="0"/>
                </a:lnTo>
                <a:close/>
              </a:path>
            </a:pathLst>
          </a:custGeom>
          <a:solidFill>
            <a:srgbClr val="8F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6"/>
                </a:lnTo>
                <a:lnTo>
                  <a:pt x="1816608" y="3267456"/>
                </a:lnTo>
                <a:lnTo>
                  <a:pt x="1816608" y="0"/>
                </a:lnTo>
                <a:close/>
              </a:path>
            </a:pathLst>
          </a:custGeom>
          <a:solidFill>
            <a:srgbClr val="8F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2160778"/>
            <a:ext cx="7934325" cy="546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512" y="2154173"/>
            <a:ext cx="9220200" cy="4452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8F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4" y="0"/>
                </a:moveTo>
                <a:lnTo>
                  <a:pt x="0" y="0"/>
                </a:lnTo>
                <a:lnTo>
                  <a:pt x="0" y="5666234"/>
                </a:lnTo>
                <a:lnTo>
                  <a:pt x="842774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71512" y="2154173"/>
            <a:ext cx="9220200" cy="1849864"/>
          </a:xfrm>
          <a:prstGeom prst="rect">
            <a:avLst/>
          </a:prstGeom>
        </p:spPr>
        <p:txBody>
          <a:bodyPr vert="horz" wrap="square" lIns="0" tIns="186054" rIns="0" bIns="0" rtlCol="0">
            <a:spAutoFit/>
          </a:bodyPr>
          <a:lstStyle/>
          <a:p>
            <a:pPr marL="1285240" marR="5080" indent="1929130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Итоги</a:t>
            </a:r>
            <a:r>
              <a:rPr spc="-65" dirty="0"/>
              <a:t> </a:t>
            </a:r>
            <a:r>
              <a:rPr dirty="0" smtClean="0"/>
              <a:t>I</a:t>
            </a:r>
            <a:r>
              <a:rPr lang="en-US" dirty="0"/>
              <a:t>V</a:t>
            </a:r>
            <a:r>
              <a:rPr spc="-55" dirty="0" smtClean="0"/>
              <a:t> </a:t>
            </a:r>
            <a:r>
              <a:rPr dirty="0" err="1"/>
              <a:t>четверти</a:t>
            </a:r>
            <a:r>
              <a:rPr dirty="0"/>
              <a:t> </a:t>
            </a:r>
            <a:r>
              <a:rPr spc="-1610" dirty="0"/>
              <a:t> </a:t>
            </a:r>
            <a:r>
              <a:rPr spc="-5" dirty="0" smtClean="0"/>
              <a:t>202</a:t>
            </a:r>
            <a:r>
              <a:rPr lang="en-US" spc="-5" dirty="0" smtClean="0"/>
              <a:t>4</a:t>
            </a:r>
            <a:r>
              <a:rPr spc="-5" dirty="0" smtClean="0"/>
              <a:t>/2</a:t>
            </a:r>
            <a:r>
              <a:rPr lang="en-US" spc="-5" dirty="0" smtClean="0"/>
              <a:t>5</a:t>
            </a:r>
            <a:r>
              <a:rPr spc="-10" dirty="0" smtClean="0"/>
              <a:t> </a:t>
            </a:r>
            <a:r>
              <a:rPr dirty="0"/>
              <a:t>учебного</a:t>
            </a:r>
            <a:r>
              <a:rPr spc="-55" dirty="0"/>
              <a:t> </a:t>
            </a:r>
            <a:r>
              <a:rPr dirty="0"/>
              <a:t>года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9691" y="4078985"/>
            <a:ext cx="7593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Анализ</a:t>
            </a:r>
            <a:r>
              <a:rPr sz="1800" spc="-1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успеваемости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 обучающихся</a:t>
            </a:r>
            <a:r>
              <a:rPr sz="1800" spc="-45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МБОУ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 СОШ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 с. Абрамовка</a:t>
            </a:r>
            <a:r>
              <a:rPr sz="1800" spc="-3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7F7F7F"/>
                </a:solidFill>
                <a:latin typeface="Trebuchet MS"/>
                <a:cs typeface="Trebuchet MS"/>
              </a:rPr>
              <a:t>по</a:t>
            </a:r>
            <a:r>
              <a:rPr sz="1800" spc="5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итогам</a:t>
            </a:r>
            <a:endParaRPr sz="1800" dirty="0">
              <a:latin typeface="Trebuchet MS"/>
              <a:cs typeface="Trebuchet MS"/>
            </a:endParaRPr>
          </a:p>
          <a:p>
            <a:pPr marR="5715" algn="r">
              <a:lnSpc>
                <a:spcPct val="100000"/>
              </a:lnSpc>
            </a:pPr>
            <a:r>
              <a:rPr lang="ru-RU" dirty="0">
                <a:solidFill>
                  <a:srgbClr val="7F7F7F"/>
                </a:solidFill>
                <a:latin typeface="Trebuchet MS"/>
                <a:cs typeface="Trebuchet MS"/>
              </a:rPr>
              <a:t>4</a:t>
            </a:r>
            <a:r>
              <a:rPr lang="en-US" dirty="0" smtClean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 err="1" smtClean="0">
                <a:solidFill>
                  <a:srgbClr val="7F7F7F"/>
                </a:solidFill>
                <a:latin typeface="Trebuchet MS"/>
                <a:cs typeface="Trebuchet MS"/>
              </a:rPr>
              <a:t>четверти</a:t>
            </a:r>
            <a:r>
              <a:rPr sz="1800" spc="-30" dirty="0" smtClean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202</a:t>
            </a:r>
            <a:r>
              <a:rPr lang="ru-RU"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4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/2</a:t>
            </a:r>
            <a:r>
              <a:rPr lang="ru-RU"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5</a:t>
            </a:r>
            <a:r>
              <a:rPr sz="1800" dirty="0" smtClean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учебного</a:t>
            </a:r>
            <a:r>
              <a:rPr sz="1800" spc="-4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7F7F7F"/>
                </a:solidFill>
                <a:latin typeface="Trebuchet MS"/>
                <a:cs typeface="Trebuchet MS"/>
              </a:rPr>
              <a:t>года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5152" y="629158"/>
            <a:ext cx="6739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 err="1">
                <a:solidFill>
                  <a:srgbClr val="8FC225"/>
                </a:solidFill>
              </a:rPr>
              <a:t>Итоги</a:t>
            </a:r>
            <a:r>
              <a:rPr sz="3600" spc="-15" dirty="0">
                <a:solidFill>
                  <a:srgbClr val="8FC225"/>
                </a:solidFill>
              </a:rPr>
              <a:t> </a:t>
            </a:r>
            <a:r>
              <a:rPr sz="3600" spc="-5" dirty="0" err="1" smtClean="0">
                <a:solidFill>
                  <a:srgbClr val="8FC225"/>
                </a:solidFill>
              </a:rPr>
              <a:t>успеваемости</a:t>
            </a:r>
            <a:r>
              <a:rPr lang="en-US" sz="3600" spc="-5" dirty="0" smtClean="0">
                <a:solidFill>
                  <a:srgbClr val="8FC225"/>
                </a:solidFill>
              </a:rPr>
              <a:t> </a:t>
            </a:r>
            <a:r>
              <a:rPr lang="en-US" sz="3600" spc="-20" dirty="0" smtClean="0">
                <a:solidFill>
                  <a:srgbClr val="8FC225"/>
                </a:solidFill>
              </a:rPr>
              <a:t>3 </a:t>
            </a:r>
            <a:r>
              <a:rPr sz="3600" dirty="0" err="1" smtClean="0">
                <a:solidFill>
                  <a:srgbClr val="8FC225"/>
                </a:solidFill>
              </a:rPr>
              <a:t>четверти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905968" y="2518028"/>
            <a:ext cx="7439074" cy="1726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1.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Количество</a:t>
            </a:r>
            <a:r>
              <a:rPr sz="1800" spc="-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</a:t>
            </a:r>
            <a:r>
              <a:rPr sz="1800" spc="-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начало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2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четверти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: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13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человека (на начало 1 четверти в школе обучался 141 чел.)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dirty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sz="1800" dirty="0" smtClean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lang="ru-RU" dirty="0">
              <a:solidFill>
                <a:srgbClr val="3F3F3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46" y="2843055"/>
            <a:ext cx="7315453" cy="1591461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5600" algn="l"/>
              </a:tabLst>
            </a:pPr>
            <a:endParaRPr lang="ru-RU" sz="1450" spc="-150" dirty="0" smtClean="0">
              <a:solidFill>
                <a:srgbClr val="8FC225"/>
              </a:solidFill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5600" algn="l"/>
              </a:tabLst>
            </a:pPr>
            <a:r>
              <a:rPr sz="1450" spc="-15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1-4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45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5-9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35560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600" y="3202615"/>
            <a:ext cx="1981200" cy="82202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526415" algn="l"/>
              </a:tabLst>
            </a:pPr>
            <a:r>
              <a:rPr lang="en-US" dirty="0" smtClean="0">
                <a:solidFill>
                  <a:srgbClr val="3F3F3F"/>
                </a:solidFill>
                <a:latin typeface="Trebuchet MS"/>
                <a:cs typeface="Times New Roman"/>
              </a:rPr>
              <a:t>61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  <a:p>
            <a:pPr marL="217170">
              <a:lnSpc>
                <a:spcPct val="100000"/>
              </a:lnSpc>
              <a:spcBef>
                <a:spcPts val="994"/>
              </a:spcBef>
              <a:tabLst>
                <a:tab pos="732155" algn="l"/>
              </a:tabLst>
            </a:pPr>
            <a:r>
              <a:rPr lang="en-US" dirty="0" smtClean="0">
                <a:solidFill>
                  <a:srgbClr val="3F3F3F"/>
                </a:solidFill>
                <a:latin typeface="Trebuchet MS"/>
                <a:cs typeface="Times New Roman"/>
              </a:rPr>
              <a:t>7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imes New Roman"/>
              </a:rPr>
              <a:t>5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л.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965" y="4395309"/>
            <a:ext cx="7520940" cy="123190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55600" algn="l"/>
              </a:tabLst>
            </a:pPr>
            <a:r>
              <a:rPr sz="1450" spc="-145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2.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Количество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</a:t>
            </a:r>
            <a:r>
              <a:rPr sz="1800" spc="-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конец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четверти: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137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.,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них: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  <a:tab pos="2117090" algn="l"/>
                <a:tab pos="256413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1-4 классах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lang="en-US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  <a:tab pos="2117090" algn="l"/>
                <a:tab pos="256413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5-9 классах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7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40991"/>
              </p:ext>
            </p:extLst>
          </p:nvPr>
        </p:nvGraphicFramePr>
        <p:xfrm>
          <a:off x="2025650" y="1762505"/>
          <a:ext cx="8128634" cy="346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Прибыло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Выбыло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1-4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5-9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10-11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0</a:t>
                      </a: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531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Итого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6686"/>
            <a:ext cx="8352155" cy="2667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-16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-155" dirty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3. Количество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обучающихся, прошедших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оценочную аттестацию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20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чел.,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проходил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оценочную аттестацию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1 </a:t>
            </a:r>
            <a:r>
              <a:rPr sz="2000" spc="-59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</a:t>
            </a:r>
            <a:r>
              <a:rPr sz="20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0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lang="ru-RU" sz="2000" spc="-5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человек.</a:t>
            </a:r>
            <a:endParaRPr sz="2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5"/>
              </a:spcBef>
            </a:pPr>
            <a:r>
              <a:rPr sz="1600" spc="-155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43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4.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Успевают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-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2000" spc="57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20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(%)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88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,2</a:t>
            </a:r>
            <a:r>
              <a:rPr lang="ru-RU"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 %</a:t>
            </a:r>
            <a:endParaRPr sz="2000" dirty="0" smtClean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-16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45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5.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Окончили</a:t>
            </a:r>
            <a:r>
              <a:rPr sz="2000" spc="-3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четверть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«5»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 smtClean="0">
                <a:solidFill>
                  <a:srgbClr val="3F3F3F"/>
                </a:solidFill>
                <a:latin typeface="Trebuchet MS"/>
                <a:cs typeface="Trebuchet MS"/>
              </a:rPr>
              <a:t>- 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4,3</a:t>
            </a:r>
            <a:r>
              <a:rPr sz="2000" spc="60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%, </a:t>
            </a:r>
            <a:r>
              <a:rPr sz="20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2000" spc="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них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2000" dirty="0" smtClean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600" spc="-160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775" dirty="0" smtClean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20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кл.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dirty="0">
                <a:solidFill>
                  <a:srgbClr val="3F3F3F"/>
                </a:solidFill>
                <a:latin typeface="Trebuchet MS"/>
                <a:cs typeface="Trebuchet MS"/>
              </a:rPr>
              <a:t>6</a:t>
            </a:r>
            <a:r>
              <a:rPr sz="20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(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10</a:t>
            </a:r>
            <a:r>
              <a:rPr sz="2000" spc="58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%)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– в 3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четверти </a:t>
            </a:r>
            <a:r>
              <a:rPr lang="ru-RU" sz="2000" spc="-5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20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2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-155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r>
              <a:rPr sz="1600" spc="775" dirty="0">
                <a:solidFill>
                  <a:srgbClr val="8FC225"/>
                </a:solidFill>
                <a:latin typeface="Lucida Sans Unicode"/>
                <a:cs typeface="Lucida Sans Unicode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5-9</a:t>
            </a:r>
            <a:r>
              <a:rPr sz="20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Trebuchet MS"/>
                <a:cs typeface="Trebuchet MS"/>
              </a:rPr>
              <a:t>кл.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 -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2000" spc="58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r>
              <a:rPr sz="2000" spc="59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(  </a:t>
            </a:r>
            <a:r>
              <a:rPr sz="2000" spc="57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20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%)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  <a:tab pos="5560060" algn="l"/>
                <a:tab pos="6005195" algn="l"/>
                <a:tab pos="706310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pc="-5" dirty="0"/>
              <a:t>6.</a:t>
            </a:r>
            <a:r>
              <a:rPr dirty="0"/>
              <a:t> Окончили</a:t>
            </a:r>
            <a:r>
              <a:rPr spc="-25" dirty="0"/>
              <a:t> </a:t>
            </a:r>
            <a:r>
              <a:rPr dirty="0"/>
              <a:t>по</a:t>
            </a:r>
            <a:r>
              <a:rPr spc="-5" dirty="0"/>
              <a:t> </a:t>
            </a:r>
            <a:r>
              <a:rPr spc="-5" dirty="0" err="1"/>
              <a:t>итогам</a:t>
            </a:r>
            <a:r>
              <a:rPr spc="-25" dirty="0"/>
              <a:t> </a:t>
            </a:r>
            <a:r>
              <a:rPr lang="ru-RU" dirty="0"/>
              <a:t>4</a:t>
            </a:r>
            <a:r>
              <a:rPr spc="5" dirty="0" smtClean="0"/>
              <a:t> </a:t>
            </a:r>
            <a:r>
              <a:rPr spc="-5" dirty="0"/>
              <a:t>четверти</a:t>
            </a:r>
            <a:r>
              <a:rPr spc="-20" dirty="0"/>
              <a:t> </a:t>
            </a:r>
            <a:r>
              <a:rPr spc="-5" dirty="0"/>
              <a:t>на</a:t>
            </a:r>
            <a:r>
              <a:rPr dirty="0"/>
              <a:t> «4»</a:t>
            </a:r>
            <a:r>
              <a:rPr spc="20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dirty="0"/>
              <a:t>«5»	</a:t>
            </a:r>
            <a:r>
              <a:rPr lang="ru-RU" dirty="0" smtClean="0"/>
              <a:t>23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dirty="0"/>
              <a:t>чел., </a:t>
            </a:r>
            <a:r>
              <a:rPr lang="ru-RU" spc="-5" dirty="0" smtClean="0"/>
              <a:t>17</a:t>
            </a:r>
            <a:r>
              <a:rPr spc="-5" dirty="0"/>
              <a:t>	%,</a:t>
            </a:r>
            <a:r>
              <a:rPr spc="-50" dirty="0"/>
              <a:t> </a:t>
            </a:r>
            <a:r>
              <a:rPr dirty="0"/>
              <a:t>в</a:t>
            </a:r>
            <a:r>
              <a:rPr spc="-55" dirty="0"/>
              <a:t> </a:t>
            </a:r>
            <a:r>
              <a:rPr spc="-5" dirty="0" err="1"/>
              <a:t>том</a:t>
            </a:r>
            <a:r>
              <a:rPr spc="-5" dirty="0"/>
              <a:t> </a:t>
            </a:r>
            <a:r>
              <a:rPr spc="-530" dirty="0"/>
              <a:t> </a:t>
            </a:r>
            <a:r>
              <a:rPr spc="-5" dirty="0" err="1" smtClean="0"/>
              <a:t>числе</a:t>
            </a:r>
            <a:r>
              <a:rPr lang="ru-RU" spc="-5" dirty="0" smtClean="0"/>
              <a:t> (в </a:t>
            </a:r>
            <a:r>
              <a:rPr lang="ru-RU" spc="-5" dirty="0" smtClean="0"/>
              <a:t>3 </a:t>
            </a:r>
            <a:r>
              <a:rPr lang="ru-RU" spc="-5" dirty="0" smtClean="0"/>
              <a:t>четверти </a:t>
            </a:r>
            <a:r>
              <a:rPr lang="ru-RU" spc="-5" dirty="0" smtClean="0"/>
              <a:t>28 </a:t>
            </a:r>
            <a:r>
              <a:rPr lang="ru-RU" spc="-5" dirty="0" smtClean="0"/>
              <a:t>человек)</a:t>
            </a:r>
            <a:r>
              <a:rPr spc="-5" dirty="0" smtClean="0"/>
              <a:t>:</a:t>
            </a: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1074" y="2681986"/>
            <a:ext cx="4024125" cy="7721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690880" algn="l"/>
                <a:tab pos="120586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чел.,	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21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  (13 чел. в 1 </a:t>
            </a:r>
            <a:r>
              <a:rPr lang="ru-RU"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.)</a:t>
            </a:r>
            <a:endParaRPr sz="1800" dirty="0">
              <a:latin typeface="Trebuchet MS"/>
              <a:cs typeface="Trebuchet MS"/>
            </a:endParaRPr>
          </a:p>
          <a:p>
            <a:pPr marL="26034">
              <a:lnSpc>
                <a:spcPct val="100000"/>
              </a:lnSpc>
              <a:spcBef>
                <a:spcPts val="780"/>
              </a:spcBef>
              <a:tabLst>
                <a:tab pos="1425575" algn="l"/>
              </a:tabLst>
            </a:pP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., 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13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(14 чел. в 1 </a:t>
            </a:r>
            <a:r>
              <a:rPr lang="ru-RU"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.)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9210" y="3529710"/>
            <a:ext cx="10025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4465" algn="l"/>
              </a:tabLst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7.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Качество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знаний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по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четверти –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3,8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	%,</a:t>
            </a:r>
            <a:r>
              <a:rPr sz="1800" spc="-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том</a:t>
            </a:r>
            <a:r>
              <a:rPr sz="1800" spc="-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числе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(по итогам 1 четверти 27,6)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10" y="2681986"/>
            <a:ext cx="2367915" cy="263398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354965" algn="l"/>
                <a:tab pos="2031364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  <a:tab pos="211455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9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ах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</a:t>
            </a:r>
            <a:endParaRPr sz="145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310" y="3804030"/>
            <a:ext cx="8317865" cy="2144177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80"/>
              </a:spcBef>
              <a:tabLst>
                <a:tab pos="2100580" algn="l"/>
                <a:tab pos="254698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2-4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lang="en-US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1,3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%    ( по итогам 1 </a:t>
            </a:r>
            <a:r>
              <a:rPr lang="ru-RU"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40,4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)</a:t>
            </a:r>
            <a:endParaRPr sz="1800" dirty="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780"/>
              </a:spcBef>
              <a:tabLst>
                <a:tab pos="1909445" algn="l"/>
                <a:tab pos="228790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5-9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классах	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13,2 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%       (по итогам 1 </a:t>
            </a:r>
            <a:r>
              <a:rPr lang="ru-RU"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</a:t>
            </a:r>
            <a:r>
              <a:rPr lang="ru-RU"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 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19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,7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%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)</a:t>
            </a:r>
          </a:p>
          <a:p>
            <a:pPr marL="355600">
              <a:lnSpc>
                <a:spcPct val="100000"/>
              </a:lnSpc>
              <a:spcBef>
                <a:spcPts val="780"/>
              </a:spcBef>
              <a:tabLst>
                <a:tab pos="1909445" algn="l"/>
                <a:tab pos="2287905" algn="l"/>
              </a:tabLst>
            </a:pP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Не</a:t>
            </a:r>
            <a:r>
              <a:rPr sz="1800" spc="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успевают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отдельным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предметам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4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четверти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1 чел.</a:t>
            </a:r>
            <a:endParaRPr sz="1800" dirty="0">
              <a:latin typeface="Trebuchet MS"/>
              <a:cs typeface="Trebuchet MS"/>
            </a:endParaRPr>
          </a:p>
          <a:p>
            <a:pPr marL="355600" marR="5080">
              <a:lnSpc>
                <a:spcPts val="1939"/>
              </a:lnSpc>
              <a:spcBef>
                <a:spcPts val="1030"/>
              </a:spcBef>
              <a:buAutoNum type="arabicPeriod" startAt="8"/>
              <a:tabLst>
                <a:tab pos="62801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аттестовано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причине пропусков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уроков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без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уважительных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причин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четверти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чел.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  <a:tab pos="614108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10. Не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аттестовано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болезни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итогам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1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четверти	-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0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чел.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2188209"/>
            <a:ext cx="854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5822315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Всего пр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щено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ит</a:t>
            </a:r>
            <a:r>
              <a:rPr sz="1800" spc="5" dirty="0" err="1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га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м</a:t>
            </a:r>
            <a:r>
              <a:rPr sz="18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етв</a:t>
            </a:r>
            <a:r>
              <a:rPr sz="1800" spc="-1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т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lang="ru-RU" dirty="0" smtClean="0">
                <a:solidFill>
                  <a:srgbClr val="3F3F3F"/>
                </a:solidFill>
                <a:latin typeface="Trebuchet MS"/>
                <a:cs typeface="Trebuchet MS"/>
              </a:rPr>
              <a:t>4926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67600" y="2188209"/>
            <a:ext cx="14668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err="1" smtClean="0"/>
              <a:t>урок</a:t>
            </a:r>
            <a:r>
              <a:rPr lang="ru-RU" spc="-5" dirty="0" err="1" smtClean="0"/>
              <a:t>ов</a:t>
            </a:r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56310" y="4164243"/>
            <a:ext cx="7701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585597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П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роп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щено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у</a:t>
            </a:r>
            <a:r>
              <a:rPr sz="1800" spc="5" dirty="0" err="1">
                <a:solidFill>
                  <a:srgbClr val="3F3F3F"/>
                </a:solidFill>
                <a:latin typeface="Trebuchet MS"/>
                <a:cs typeface="Trebuchet MS"/>
              </a:rPr>
              <a:t>р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1800" spc="-5" dirty="0" err="1">
                <a:solidFill>
                  <a:srgbClr val="3F3F3F"/>
                </a:solidFill>
                <a:latin typeface="Trebuchet MS"/>
                <a:cs typeface="Trebuchet MS"/>
              </a:rPr>
              <a:t>ко</a:t>
            </a:r>
            <a:r>
              <a:rPr sz="1800" dirty="0" err="1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8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ува</a:t>
            </a:r>
            <a:r>
              <a:rPr sz="1800" spc="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ж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ительн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ой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прич</a:t>
            </a:r>
            <a:r>
              <a:rPr sz="1800" spc="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н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1800" spc="-1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lang="ru-RU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3F3F3F"/>
                </a:solidFill>
                <a:latin typeface="Times New Roman"/>
                <a:cs typeface="Times New Roman"/>
              </a:rPr>
              <a:t>4526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уроков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060" y="629158"/>
            <a:ext cx="79000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0744" marR="5080" indent="-8686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8FC225"/>
                </a:solidFill>
              </a:rPr>
              <a:t>Показатель </a:t>
            </a:r>
            <a:r>
              <a:rPr sz="3600" spc="-5" dirty="0">
                <a:solidFill>
                  <a:srgbClr val="8FC225"/>
                </a:solidFill>
              </a:rPr>
              <a:t>успеваемости </a:t>
            </a:r>
            <a:r>
              <a:rPr sz="3600" dirty="0">
                <a:solidFill>
                  <a:srgbClr val="8FC225"/>
                </a:solidFill>
              </a:rPr>
              <a:t>и </a:t>
            </a:r>
            <a:r>
              <a:rPr sz="3600" spc="-5" dirty="0">
                <a:solidFill>
                  <a:srgbClr val="8FC225"/>
                </a:solidFill>
              </a:rPr>
              <a:t>качества </a:t>
            </a:r>
            <a:r>
              <a:rPr sz="3600" spc="-1070" dirty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знаний</a:t>
            </a:r>
            <a:r>
              <a:rPr sz="3600" spc="-10" dirty="0">
                <a:solidFill>
                  <a:srgbClr val="8FC225"/>
                </a:solidFill>
              </a:rPr>
              <a:t> </a:t>
            </a:r>
            <a:r>
              <a:rPr sz="3600" dirty="0">
                <a:solidFill>
                  <a:srgbClr val="8FC225"/>
                </a:solidFill>
              </a:rPr>
              <a:t>по </a:t>
            </a:r>
            <a:r>
              <a:rPr sz="3600" spc="-5" dirty="0" err="1">
                <a:solidFill>
                  <a:srgbClr val="8FC225"/>
                </a:solidFill>
              </a:rPr>
              <a:t>итогам</a:t>
            </a:r>
            <a:r>
              <a:rPr sz="3600" spc="-10" dirty="0">
                <a:solidFill>
                  <a:srgbClr val="8FC225"/>
                </a:solidFill>
              </a:rPr>
              <a:t> </a:t>
            </a:r>
            <a:r>
              <a:rPr lang="ru-RU" sz="3600" dirty="0">
                <a:solidFill>
                  <a:srgbClr val="8FC225"/>
                </a:solidFill>
              </a:rPr>
              <a:t>4</a:t>
            </a:r>
            <a:r>
              <a:rPr sz="3600" spc="5" dirty="0" smtClean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четверти</a:t>
            </a:r>
            <a:endParaRPr sz="36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87837"/>
              </p:ext>
            </p:extLst>
          </p:nvPr>
        </p:nvGraphicFramePr>
        <p:xfrm>
          <a:off x="671512" y="2154173"/>
          <a:ext cx="9201150" cy="4439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3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Класс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1777364" algn="l"/>
                        </a:tabLst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Успеваемость	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%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Качество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%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8F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35,7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38,9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R="130238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50,0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31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25,0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358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16,0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R="130238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10,0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95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91,7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8,3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316">
                <a:tc>
                  <a:txBody>
                    <a:bodyPr/>
                    <a:lstStyle/>
                    <a:p>
                      <a:pPr marR="146621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100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800" dirty="0" smtClean="0">
                          <a:latin typeface="Trebuchet MS"/>
                          <a:cs typeface="Trebuchet MS"/>
                        </a:rPr>
                        <a:t>5,9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8"/>
                </a:lnTo>
                <a:lnTo>
                  <a:pt x="448057" y="2845308"/>
                </a:lnTo>
                <a:lnTo>
                  <a:pt x="0" y="0"/>
                </a:lnTo>
                <a:close/>
              </a:path>
            </a:pathLst>
          </a:custGeom>
          <a:solidFill>
            <a:srgbClr val="8F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9678" y="629158"/>
            <a:ext cx="256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9100" algn="l"/>
              </a:tabLst>
            </a:pPr>
            <a:r>
              <a:rPr sz="3600" dirty="0">
                <a:solidFill>
                  <a:srgbClr val="8FC225"/>
                </a:solidFill>
              </a:rPr>
              <a:t>С	</a:t>
            </a:r>
            <a:r>
              <a:rPr sz="3600" spc="-5" dirty="0">
                <a:solidFill>
                  <a:srgbClr val="8FC225"/>
                </a:solidFill>
              </a:rPr>
              <a:t>одной</a:t>
            </a:r>
            <a:r>
              <a:rPr sz="3600" spc="-70" dirty="0">
                <a:solidFill>
                  <a:srgbClr val="8FC225"/>
                </a:solidFill>
              </a:rPr>
              <a:t> </a:t>
            </a:r>
            <a:r>
              <a:rPr sz="3600" spc="-5" dirty="0">
                <a:solidFill>
                  <a:srgbClr val="8FC225"/>
                </a:solidFill>
              </a:rPr>
              <a:t>«3»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56310" y="2188209"/>
            <a:ext cx="1556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082040" algn="l"/>
                <a:tab pos="1303020" algn="l"/>
              </a:tabLst>
            </a:pPr>
            <a:r>
              <a:rPr sz="1450" spc="-150" dirty="0">
                <a:solidFill>
                  <a:srgbClr val="8F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0" dirty="0">
                <a:solidFill>
                  <a:srgbClr val="3F3F3F"/>
                </a:solidFill>
                <a:latin typeface="Trebuchet MS"/>
                <a:cs typeface="Trebuchet MS"/>
              </a:rPr>
              <a:t>Всего	-</a:t>
            </a:r>
            <a:r>
              <a:rPr sz="1800" spc="-15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solidFill>
                  <a:srgbClr val="3F3F3F"/>
                </a:solidFill>
                <a:latin typeface="Trebuchet MS"/>
                <a:cs typeface="Times New Roman"/>
              </a:rPr>
              <a:t>6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4024" y="2188209"/>
            <a:ext cx="733577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8825" algn="l"/>
              </a:tabLst>
            </a:pPr>
            <a:r>
              <a:rPr sz="1800" spc="-5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30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них: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2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4</a:t>
            </a:r>
            <a:r>
              <a:rPr sz="18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классы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5430" y="2188209"/>
            <a:ext cx="18840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775" algn="l"/>
                <a:tab pos="62674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800" dirty="0">
                <a:solidFill>
                  <a:srgbClr val="3F3F3F"/>
                </a:solidFill>
                <a:latin typeface="Times New Roman"/>
                <a:cs typeface="Times New Roman"/>
              </a:rPr>
              <a:t>	</a:t>
            </a:r>
            <a:r>
              <a:rPr lang="ru-RU" dirty="0">
                <a:solidFill>
                  <a:srgbClr val="3F3F3F"/>
                </a:solidFill>
                <a:latin typeface="Times New Roman"/>
                <a:cs typeface="Times New Roman"/>
              </a:rPr>
              <a:t>0</a:t>
            </a:r>
            <a:r>
              <a:rPr lang="ru-RU" sz="1800" dirty="0" smtClean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solidFill>
                  <a:srgbClr val="3F3F3F"/>
                </a:solidFill>
                <a:latin typeface="Times New Roman"/>
                <a:cs typeface="Times New Roman"/>
              </a:rPr>
              <a:t>чел 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0964" y="2188209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smtClean="0">
                <a:solidFill>
                  <a:srgbClr val="3F3F3F"/>
                </a:solidFill>
                <a:latin typeface="Trebuchet MS"/>
                <a:cs typeface="Trebuchet MS"/>
              </a:rPr>
              <a:t>,</a:t>
            </a:r>
            <a:r>
              <a:rPr sz="1800" spc="-5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5</a:t>
            </a:r>
            <a:r>
              <a:rPr sz="1800" spc="-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208" y="2462529"/>
            <a:ext cx="46919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5065" algn="l"/>
                <a:tab pos="1904364" algn="l"/>
                <a:tab pos="2569845" algn="l"/>
              </a:tabLst>
            </a:pP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9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л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ы	-</a:t>
            </a:r>
            <a:r>
              <a:rPr sz="1800" spc="85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sz="1800" spc="85" dirty="0" smtClean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ru-RU" sz="1800" spc="85" dirty="0" smtClean="0">
                <a:solidFill>
                  <a:srgbClr val="3F3F3F"/>
                </a:solidFill>
                <a:latin typeface="Times New Roman"/>
                <a:cs typeface="Times New Roman"/>
              </a:rPr>
              <a:t>6 </a:t>
            </a:r>
            <a:r>
              <a:rPr sz="1800" dirty="0" err="1" smtClean="0">
                <a:solidFill>
                  <a:srgbClr val="3F3F3F"/>
                </a:solidFill>
                <a:latin typeface="Trebuchet MS"/>
                <a:cs typeface="Trebuchet MS"/>
              </a:rPr>
              <a:t>чел</a:t>
            </a:r>
            <a:r>
              <a:rPr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lang="ru-RU" sz="1800" dirty="0" smtClean="0">
                <a:solidFill>
                  <a:srgbClr val="3F3F3F"/>
                </a:solidFill>
                <a:latin typeface="Trebuchet MS"/>
                <a:cs typeface="Trebuchet MS"/>
              </a:rPr>
              <a:t> – 8 %.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	</a:t>
            </a:r>
            <a:r>
              <a:rPr sz="1800" spc="-5" dirty="0" smtClean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213</Words>
  <Application>Microsoft Office PowerPoint</Application>
  <PresentationFormat>Широкоэкранный</PresentationFormat>
  <Paragraphs>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Lucida Sans Unicode</vt:lpstr>
      <vt:lpstr>Times New Roman</vt:lpstr>
      <vt:lpstr>Trebuchet MS</vt:lpstr>
      <vt:lpstr>Office Theme</vt:lpstr>
      <vt:lpstr>Презентация PowerPoint</vt:lpstr>
      <vt:lpstr>Итоги успеваемости 3 четверти</vt:lpstr>
      <vt:lpstr>Презентация PowerPoint</vt:lpstr>
      <vt:lpstr>Презентация PowerPoint</vt:lpstr>
      <vt:lpstr>▶ 6. Окончили по итогам 4 четверти на «4» и «5» 23 чел., 17 %, в том  числе (в 3 четверти 28 человек):</vt:lpstr>
      <vt:lpstr>уроков</vt:lpstr>
      <vt:lpstr>Показатель успеваемости и качества  знаний по итогам 4 четверти</vt:lpstr>
      <vt:lpstr>С одной «3»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I четверти 2023/24 учебного года</dc:title>
  <dc:creator>Леночка</dc:creator>
  <cp:lastModifiedBy>Леночка</cp:lastModifiedBy>
  <cp:revision>13</cp:revision>
  <dcterms:created xsi:type="dcterms:W3CDTF">2024-10-28T02:01:58Z</dcterms:created>
  <dcterms:modified xsi:type="dcterms:W3CDTF">2025-05-27T21:57:15Z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2024-04-08T00:00:00Z</vt:filetime>
  </property>
  <property fmtid="{D5CDD505-2E9C-101B-9397-08002B2CF9AE}" pid="3" name="Creator">
    <vt:lpwstr>PDF24 Creator</vt:lpwstr>
  </property>
  <property fmtid="{D5CDD505-2E9C-101B-9397-08002B2CF9AE}" pid="4" name="LastSaved">
    <vt:filetime>2024-10-28T00:00:00Z</vt:filetime>
  </property>
</Properties>
</file>