
<file path=[Content_Types].xml><?xml version="1.0" encoding="utf-8"?>
<Types xmlns="http://schemas.openxmlformats.org/package/2006/content-types"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72" r:id="rId2"/>
    <p:sldId id="273" r:id="rId3"/>
    <p:sldId id="274" r:id="rId4"/>
  </p:sldIdLst>
  <p:sldSz cx="10693400" cy="10693400"/>
  <p:notesSz cx="10693400" cy="106934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5" d="100"/>
          <a:sy n="55" d="100"/>
        </p:scale>
        <p:origin x="-2124" y="-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12/4/2024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12/4/2024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12/4/2024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12/4/2024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12/4/2024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12/4/2024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igainternet.ru/hotline.php" TargetMode="External"/><Relationship Id="rId2" Type="http://schemas.openxmlformats.org/officeDocument/2006/relationships/hyperlink" Target="http://eais.rkn.gov.ru/feedback/" TargetMode="External"/><Relationship Id="rId1" Type="http://schemas.openxmlformats.org/officeDocument/2006/relationships/slideLayout" Target="../slideLayouts/slideLayout5.xml"/><Relationship Id="rId4" Type="http://schemas.openxmlformats.org/officeDocument/2006/relationships/hyperlink" Target="http://www.zapret-info.gov.ru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6627" y="1054354"/>
            <a:ext cx="9282430" cy="578675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808355">
              <a:lnSpc>
                <a:spcPct val="100000"/>
              </a:lnSpc>
              <a:spcBef>
                <a:spcPts val="95"/>
              </a:spcBef>
            </a:pPr>
            <a:r>
              <a:rPr sz="1600" b="1" dirty="0">
                <a:latin typeface="Times New Roman"/>
                <a:cs typeface="Times New Roman"/>
              </a:rPr>
              <a:t>Как</a:t>
            </a:r>
            <a:r>
              <a:rPr sz="1600" b="1" spc="-2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Times New Roman"/>
                <a:cs typeface="Times New Roman"/>
              </a:rPr>
              <a:t>противодействовать распространению</a:t>
            </a:r>
            <a:r>
              <a:rPr sz="1600" b="1" spc="-5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Times New Roman"/>
                <a:cs typeface="Times New Roman"/>
              </a:rPr>
              <a:t>наркогенной</a:t>
            </a:r>
            <a:r>
              <a:rPr sz="1600" b="1" spc="-2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Times New Roman"/>
                <a:cs typeface="Times New Roman"/>
              </a:rPr>
              <a:t>информации</a:t>
            </a:r>
            <a:r>
              <a:rPr sz="1600" b="1" spc="-15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в</a:t>
            </a:r>
            <a:r>
              <a:rPr sz="1600" b="1" spc="-20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сети </a:t>
            </a:r>
            <a:r>
              <a:rPr sz="1600" b="1" spc="-10" dirty="0">
                <a:latin typeface="Times New Roman"/>
                <a:cs typeface="Times New Roman"/>
              </a:rPr>
              <a:t>Интернет?</a:t>
            </a:r>
            <a:endParaRPr sz="1600">
              <a:latin typeface="Times New Roman"/>
              <a:cs typeface="Times New Roman"/>
            </a:endParaRPr>
          </a:p>
          <a:p>
            <a:pPr marL="12700" marR="5080" indent="541020" algn="just">
              <a:lnSpc>
                <a:spcPct val="95900"/>
              </a:lnSpc>
              <a:spcBef>
                <a:spcPts val="1575"/>
              </a:spcBef>
            </a:pPr>
            <a:r>
              <a:rPr sz="1400" dirty="0">
                <a:latin typeface="Times New Roman"/>
                <a:cs typeface="Times New Roman"/>
              </a:rPr>
              <a:t>Согласно</a:t>
            </a:r>
            <a:r>
              <a:rPr sz="1400" spc="95" dirty="0">
                <a:latin typeface="Times New Roman"/>
                <a:cs typeface="Times New Roman"/>
              </a:rPr>
              <a:t>  </a:t>
            </a:r>
            <a:r>
              <a:rPr sz="1400" dirty="0">
                <a:latin typeface="Times New Roman"/>
                <a:cs typeface="Times New Roman"/>
              </a:rPr>
              <a:t>Постановлению</a:t>
            </a:r>
            <a:r>
              <a:rPr sz="1400" spc="95" dirty="0">
                <a:latin typeface="Times New Roman"/>
                <a:cs typeface="Times New Roman"/>
              </a:rPr>
              <a:t>  </a:t>
            </a:r>
            <a:r>
              <a:rPr sz="1400" dirty="0">
                <a:latin typeface="Times New Roman"/>
                <a:cs typeface="Times New Roman"/>
              </a:rPr>
              <a:t>Правительства</a:t>
            </a:r>
            <a:r>
              <a:rPr sz="1400" spc="100" dirty="0">
                <a:latin typeface="Times New Roman"/>
                <a:cs typeface="Times New Roman"/>
              </a:rPr>
              <a:t>  </a:t>
            </a:r>
            <a:r>
              <a:rPr sz="1400" dirty="0">
                <a:latin typeface="Times New Roman"/>
                <a:cs typeface="Times New Roman"/>
              </a:rPr>
              <a:t>России</a:t>
            </a:r>
            <a:r>
              <a:rPr sz="1400" spc="100" dirty="0">
                <a:latin typeface="Times New Roman"/>
                <a:cs typeface="Times New Roman"/>
              </a:rPr>
              <a:t>  </a:t>
            </a:r>
            <a:r>
              <a:rPr sz="1400" dirty="0">
                <a:latin typeface="Times New Roman"/>
                <a:cs typeface="Times New Roman"/>
              </a:rPr>
              <a:t>от</a:t>
            </a:r>
            <a:r>
              <a:rPr sz="1400" spc="95" dirty="0">
                <a:latin typeface="Times New Roman"/>
                <a:cs typeface="Times New Roman"/>
              </a:rPr>
              <a:t>  </a:t>
            </a:r>
            <a:r>
              <a:rPr sz="1400" dirty="0">
                <a:latin typeface="Times New Roman"/>
                <a:cs typeface="Times New Roman"/>
              </a:rPr>
              <a:t>26.10.2012</a:t>
            </a:r>
            <a:r>
              <a:rPr sz="1400" spc="95" dirty="0">
                <a:latin typeface="Times New Roman"/>
                <a:cs typeface="Times New Roman"/>
              </a:rPr>
              <a:t>  </a:t>
            </a:r>
            <a:r>
              <a:rPr sz="1400" dirty="0">
                <a:latin typeface="Times New Roman"/>
                <a:cs typeface="Times New Roman"/>
              </a:rPr>
              <a:t>№</a:t>
            </a:r>
            <a:r>
              <a:rPr sz="1400" spc="100" dirty="0">
                <a:latin typeface="Times New Roman"/>
                <a:cs typeface="Times New Roman"/>
              </a:rPr>
              <a:t>  </a:t>
            </a:r>
            <a:r>
              <a:rPr sz="1400" dirty="0">
                <a:latin typeface="Times New Roman"/>
                <a:cs typeface="Times New Roman"/>
              </a:rPr>
              <a:t>1101</a:t>
            </a:r>
            <a:r>
              <a:rPr sz="1400" spc="245" dirty="0">
                <a:latin typeface="Times New Roman"/>
                <a:cs typeface="Times New Roman"/>
              </a:rPr>
              <a:t>   </a:t>
            </a:r>
            <a:r>
              <a:rPr sz="1400" dirty="0">
                <a:latin typeface="Times New Roman"/>
                <a:cs typeface="Times New Roman"/>
              </a:rPr>
              <a:t>«О</a:t>
            </a:r>
            <a:r>
              <a:rPr sz="1400" spc="95" dirty="0">
                <a:latin typeface="Times New Roman"/>
                <a:cs typeface="Times New Roman"/>
              </a:rPr>
              <a:t>  </a:t>
            </a:r>
            <a:r>
              <a:rPr sz="1400" dirty="0">
                <a:latin typeface="Times New Roman"/>
                <a:cs typeface="Times New Roman"/>
              </a:rPr>
              <a:t>единой</a:t>
            </a:r>
            <a:r>
              <a:rPr sz="1400" spc="100" dirty="0">
                <a:latin typeface="Times New Roman"/>
                <a:cs typeface="Times New Roman"/>
              </a:rPr>
              <a:t>  </a:t>
            </a:r>
            <a:r>
              <a:rPr sz="1400" spc="-10" dirty="0">
                <a:latin typeface="Times New Roman"/>
                <a:cs typeface="Times New Roman"/>
              </a:rPr>
              <a:t>автоматизированной </a:t>
            </a:r>
            <a:r>
              <a:rPr sz="1400" dirty="0">
                <a:latin typeface="Times New Roman"/>
                <a:cs typeface="Times New Roman"/>
              </a:rPr>
              <a:t>информационной</a:t>
            </a:r>
            <a:r>
              <a:rPr sz="1400" spc="260" dirty="0">
                <a:latin typeface="Times New Roman"/>
                <a:cs typeface="Times New Roman"/>
              </a:rPr>
              <a:t>  </a:t>
            </a:r>
            <a:r>
              <a:rPr sz="1400" dirty="0">
                <a:latin typeface="Times New Roman"/>
                <a:cs typeface="Times New Roman"/>
              </a:rPr>
              <a:t>системе</a:t>
            </a:r>
            <a:r>
              <a:rPr sz="1400" spc="270" dirty="0">
                <a:latin typeface="Times New Roman"/>
                <a:cs typeface="Times New Roman"/>
              </a:rPr>
              <a:t>  </a:t>
            </a:r>
            <a:r>
              <a:rPr sz="1400" dirty="0">
                <a:latin typeface="Times New Roman"/>
                <a:cs typeface="Times New Roman"/>
              </a:rPr>
              <a:t>«Единый</a:t>
            </a:r>
            <a:r>
              <a:rPr sz="1400" spc="265" dirty="0">
                <a:latin typeface="Times New Roman"/>
                <a:cs typeface="Times New Roman"/>
              </a:rPr>
              <a:t>  </a:t>
            </a:r>
            <a:r>
              <a:rPr sz="1400" dirty="0">
                <a:latin typeface="Times New Roman"/>
                <a:cs typeface="Times New Roman"/>
              </a:rPr>
              <a:t>реестр</a:t>
            </a:r>
            <a:r>
              <a:rPr sz="1400" spc="265" dirty="0">
                <a:latin typeface="Times New Roman"/>
                <a:cs typeface="Times New Roman"/>
              </a:rPr>
              <a:t>  </a:t>
            </a:r>
            <a:r>
              <a:rPr sz="1400" dirty="0">
                <a:latin typeface="Times New Roman"/>
                <a:cs typeface="Times New Roman"/>
              </a:rPr>
              <a:t>доменных</a:t>
            </a:r>
            <a:r>
              <a:rPr sz="1400" spc="270" dirty="0">
                <a:latin typeface="Times New Roman"/>
                <a:cs typeface="Times New Roman"/>
              </a:rPr>
              <a:t>  </a:t>
            </a:r>
            <a:r>
              <a:rPr sz="1400" dirty="0">
                <a:latin typeface="Times New Roman"/>
                <a:cs typeface="Times New Roman"/>
              </a:rPr>
              <a:t>имен,</a:t>
            </a:r>
            <a:r>
              <a:rPr sz="1400" spc="270" dirty="0">
                <a:latin typeface="Times New Roman"/>
                <a:cs typeface="Times New Roman"/>
              </a:rPr>
              <a:t>  </a:t>
            </a:r>
            <a:r>
              <a:rPr sz="1400" dirty="0">
                <a:latin typeface="Times New Roman"/>
                <a:cs typeface="Times New Roman"/>
              </a:rPr>
              <a:t>указателей</a:t>
            </a:r>
            <a:r>
              <a:rPr sz="1400" spc="270" dirty="0">
                <a:latin typeface="Times New Roman"/>
                <a:cs typeface="Times New Roman"/>
              </a:rPr>
              <a:t>  </a:t>
            </a:r>
            <a:r>
              <a:rPr sz="1400" dirty="0">
                <a:latin typeface="Times New Roman"/>
                <a:cs typeface="Times New Roman"/>
              </a:rPr>
              <a:t>страниц</a:t>
            </a:r>
            <a:r>
              <a:rPr sz="1400" spc="270" dirty="0">
                <a:latin typeface="Times New Roman"/>
                <a:cs typeface="Times New Roman"/>
              </a:rPr>
              <a:t>  </a:t>
            </a:r>
            <a:r>
              <a:rPr sz="1400" dirty="0">
                <a:latin typeface="Times New Roman"/>
                <a:cs typeface="Times New Roman"/>
              </a:rPr>
              <a:t>сайтов</a:t>
            </a:r>
            <a:r>
              <a:rPr sz="1400" spc="270" dirty="0">
                <a:latin typeface="Times New Roman"/>
                <a:cs typeface="Times New Roman"/>
              </a:rPr>
              <a:t>  </a:t>
            </a:r>
            <a:r>
              <a:rPr sz="1400" dirty="0">
                <a:latin typeface="Times New Roman"/>
                <a:cs typeface="Times New Roman"/>
              </a:rPr>
              <a:t>в</a:t>
            </a:r>
            <a:r>
              <a:rPr sz="1400" spc="265" dirty="0">
                <a:latin typeface="Times New Roman"/>
                <a:cs typeface="Times New Roman"/>
              </a:rPr>
              <a:t>  </a:t>
            </a:r>
            <a:r>
              <a:rPr sz="1400" spc="-10" dirty="0">
                <a:latin typeface="Times New Roman"/>
                <a:cs typeface="Times New Roman"/>
              </a:rPr>
              <a:t>информационно- </a:t>
            </a:r>
            <a:r>
              <a:rPr sz="1400" dirty="0">
                <a:latin typeface="Times New Roman"/>
                <a:cs typeface="Times New Roman"/>
              </a:rPr>
              <a:t>телекоммуникационной</a:t>
            </a:r>
            <a:r>
              <a:rPr sz="1400" spc="17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сети</a:t>
            </a:r>
            <a:r>
              <a:rPr sz="1400" spc="17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Интернет</a:t>
            </a:r>
            <a:r>
              <a:rPr sz="1400" spc="16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и</a:t>
            </a:r>
            <a:r>
              <a:rPr sz="1400" spc="17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сетевых</a:t>
            </a:r>
            <a:r>
              <a:rPr sz="1400" spc="16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адресов,</a:t>
            </a:r>
            <a:r>
              <a:rPr sz="1400" spc="15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позволяющих</a:t>
            </a:r>
            <a:r>
              <a:rPr sz="1400" spc="16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идентифицировать</a:t>
            </a:r>
            <a:r>
              <a:rPr sz="1400" spc="16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сайты</a:t>
            </a:r>
            <a:r>
              <a:rPr sz="1400" spc="17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в</a:t>
            </a:r>
            <a:r>
              <a:rPr sz="1400" spc="17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информационно- </a:t>
            </a:r>
            <a:r>
              <a:rPr sz="1400" dirty="0">
                <a:latin typeface="Times New Roman"/>
                <a:cs typeface="Times New Roman"/>
              </a:rPr>
              <a:t>телекоммуникационной</a:t>
            </a:r>
            <a:r>
              <a:rPr sz="1400" spc="15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сети</a:t>
            </a:r>
            <a:r>
              <a:rPr sz="1400" spc="1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Интернет,</a:t>
            </a:r>
            <a:r>
              <a:rPr sz="1400" spc="15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содержащие</a:t>
            </a:r>
            <a:r>
              <a:rPr sz="1400" spc="1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информацию,</a:t>
            </a:r>
            <a:r>
              <a:rPr sz="1400" spc="1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распространение</a:t>
            </a:r>
            <a:r>
              <a:rPr sz="1400" spc="1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которой</a:t>
            </a:r>
            <a:r>
              <a:rPr sz="1400" spc="1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в</a:t>
            </a:r>
            <a:r>
              <a:rPr sz="1400" spc="15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Российской</a:t>
            </a:r>
            <a:r>
              <a:rPr sz="1400" spc="15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Федерации </a:t>
            </a:r>
            <a:r>
              <a:rPr sz="1400" dirty="0">
                <a:latin typeface="Times New Roman"/>
                <a:cs typeface="Times New Roman"/>
              </a:rPr>
              <a:t>запрещено»,</a:t>
            </a:r>
            <a:r>
              <a:rPr sz="1400" spc="1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с</a:t>
            </a:r>
            <a:r>
              <a:rPr sz="1400" spc="1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1</a:t>
            </a:r>
            <a:r>
              <a:rPr sz="1400" spc="1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ноября</a:t>
            </a:r>
            <a:r>
              <a:rPr sz="1400" spc="1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2012</a:t>
            </a:r>
            <a:r>
              <a:rPr sz="1400" spc="1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года</a:t>
            </a:r>
            <a:r>
              <a:rPr sz="1400" spc="1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осуществляется</a:t>
            </a:r>
            <a:r>
              <a:rPr sz="1400" spc="1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учёт</a:t>
            </a:r>
            <a:r>
              <a:rPr sz="1400" spc="1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интернет-</a:t>
            </a:r>
            <a:r>
              <a:rPr sz="1400" spc="1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сайтов,</a:t>
            </a:r>
            <a:r>
              <a:rPr sz="1400" spc="1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содержащих</a:t>
            </a:r>
            <a:r>
              <a:rPr sz="1400" spc="1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запрещённую</a:t>
            </a:r>
            <a:r>
              <a:rPr sz="1400" spc="1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информацию.</a:t>
            </a:r>
            <a:r>
              <a:rPr sz="1400" spc="140" dirty="0">
                <a:latin typeface="Times New Roman"/>
                <a:cs typeface="Times New Roman"/>
              </a:rPr>
              <a:t>  </a:t>
            </a:r>
            <a:r>
              <a:rPr sz="1400" spc="-50" dirty="0">
                <a:latin typeface="Times New Roman"/>
                <a:cs typeface="Times New Roman"/>
              </a:rPr>
              <a:t>К </a:t>
            </a:r>
            <a:r>
              <a:rPr sz="1400" dirty="0">
                <a:latin typeface="Times New Roman"/>
                <a:cs typeface="Times New Roman"/>
              </a:rPr>
              <a:t>данной</a:t>
            </a:r>
            <a:r>
              <a:rPr sz="1400" spc="2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информации,</a:t>
            </a:r>
            <a:r>
              <a:rPr sz="1400" spc="2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в</a:t>
            </a:r>
            <a:r>
              <a:rPr sz="1400" spc="2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том</a:t>
            </a:r>
            <a:r>
              <a:rPr sz="1400" spc="2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числе,</a:t>
            </a:r>
            <a:r>
              <a:rPr sz="1400" spc="229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относятся</a:t>
            </a:r>
            <a:r>
              <a:rPr sz="1400" spc="2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сведения</a:t>
            </a:r>
            <a:r>
              <a:rPr sz="1400" spc="28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о</a:t>
            </a:r>
            <a:r>
              <a:rPr sz="1400" spc="2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способах</a:t>
            </a:r>
            <a:r>
              <a:rPr sz="1400" spc="2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приготовления</a:t>
            </a:r>
            <a:r>
              <a:rPr sz="1400" spc="2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наркотиков</a:t>
            </a:r>
            <a:r>
              <a:rPr sz="1400" spc="2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в</a:t>
            </a:r>
            <a:r>
              <a:rPr sz="1400" spc="2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домашних</a:t>
            </a:r>
            <a:r>
              <a:rPr sz="1400" spc="24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условиях, </a:t>
            </a:r>
            <a:r>
              <a:rPr sz="1400" dirty="0">
                <a:latin typeface="Times New Roman"/>
                <a:cs typeface="Times New Roman"/>
              </a:rPr>
              <a:t>реклама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наркотических</a:t>
            </a:r>
            <a:r>
              <a:rPr sz="1400" spc="-1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средств</a:t>
            </a:r>
            <a:r>
              <a:rPr sz="1400" spc="-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и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психотропных</a:t>
            </a:r>
            <a:r>
              <a:rPr sz="1400" spc="-1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веществ,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а</a:t>
            </a:r>
            <a:r>
              <a:rPr sz="1400" spc="-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также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образа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жизни,</a:t>
            </a:r>
            <a:r>
              <a:rPr sz="1400" spc="-4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связанного</a:t>
            </a:r>
            <a:r>
              <a:rPr sz="1400" spc="-1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с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их</a:t>
            </a:r>
            <a:r>
              <a:rPr sz="1400" spc="-2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потреблением.</a:t>
            </a:r>
            <a:endParaRPr sz="1400">
              <a:latin typeface="Times New Roman"/>
              <a:cs typeface="Times New Roman"/>
            </a:endParaRPr>
          </a:p>
          <a:p>
            <a:pPr marL="12700" marR="6350" indent="541020" algn="just">
              <a:lnSpc>
                <a:spcPts val="1610"/>
              </a:lnSpc>
              <a:spcBef>
                <a:spcPts val="40"/>
              </a:spcBef>
            </a:pPr>
            <a:r>
              <a:rPr sz="1400" dirty="0">
                <a:latin typeface="Times New Roman"/>
                <a:cs typeface="Times New Roman"/>
              </a:rPr>
              <a:t>Ведение</a:t>
            </a:r>
            <a:r>
              <a:rPr sz="1400" spc="45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реестра</a:t>
            </a:r>
            <a:r>
              <a:rPr sz="1400" spc="459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Интернет-</a:t>
            </a:r>
            <a:r>
              <a:rPr sz="1400" dirty="0">
                <a:latin typeface="Times New Roman"/>
                <a:cs typeface="Times New Roman"/>
              </a:rPr>
              <a:t>сайтов,</a:t>
            </a:r>
            <a:r>
              <a:rPr sz="1400" spc="459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содержащих</a:t>
            </a:r>
            <a:r>
              <a:rPr sz="1400" spc="459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информацию</a:t>
            </a:r>
            <a:r>
              <a:rPr sz="1400" spc="45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(в</a:t>
            </a:r>
            <a:r>
              <a:rPr sz="1400" spc="459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том</a:t>
            </a:r>
            <a:r>
              <a:rPr sz="1400" spc="46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числе</a:t>
            </a:r>
            <a:r>
              <a:rPr sz="1400" spc="46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наркогенную),</a:t>
            </a:r>
            <a:r>
              <a:rPr sz="1400" spc="46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распространение </a:t>
            </a:r>
            <a:r>
              <a:rPr sz="1400" dirty="0">
                <a:latin typeface="Times New Roman"/>
                <a:cs typeface="Times New Roman"/>
              </a:rPr>
              <a:t>которой</a:t>
            </a:r>
            <a:r>
              <a:rPr sz="1400" spc="165" dirty="0">
                <a:latin typeface="Times New Roman"/>
                <a:cs typeface="Times New Roman"/>
              </a:rPr>
              <a:t>  </a:t>
            </a:r>
            <a:r>
              <a:rPr sz="1400" dirty="0">
                <a:latin typeface="Times New Roman"/>
                <a:cs typeface="Times New Roman"/>
              </a:rPr>
              <a:t>в</a:t>
            </a:r>
            <a:r>
              <a:rPr sz="1400" spc="165" dirty="0">
                <a:latin typeface="Times New Roman"/>
                <a:cs typeface="Times New Roman"/>
              </a:rPr>
              <a:t>  </a:t>
            </a:r>
            <a:r>
              <a:rPr sz="1400" dirty="0">
                <a:latin typeface="Times New Roman"/>
                <a:cs typeface="Times New Roman"/>
              </a:rPr>
              <a:t>Российской</a:t>
            </a:r>
            <a:r>
              <a:rPr sz="1400" spc="170" dirty="0">
                <a:latin typeface="Times New Roman"/>
                <a:cs typeface="Times New Roman"/>
              </a:rPr>
              <a:t>  </a:t>
            </a:r>
            <a:r>
              <a:rPr sz="1400" dirty="0">
                <a:latin typeface="Times New Roman"/>
                <a:cs typeface="Times New Roman"/>
              </a:rPr>
              <a:t>Федерации</a:t>
            </a:r>
            <a:r>
              <a:rPr sz="1400" spc="165" dirty="0">
                <a:latin typeface="Times New Roman"/>
                <a:cs typeface="Times New Roman"/>
              </a:rPr>
              <a:t>  </a:t>
            </a:r>
            <a:r>
              <a:rPr sz="1400" dirty="0">
                <a:latin typeface="Times New Roman"/>
                <a:cs typeface="Times New Roman"/>
              </a:rPr>
              <a:t>запрещено,</a:t>
            </a:r>
            <a:r>
              <a:rPr sz="1400" spc="165" dirty="0">
                <a:latin typeface="Times New Roman"/>
                <a:cs typeface="Times New Roman"/>
              </a:rPr>
              <a:t>  </a:t>
            </a:r>
            <a:r>
              <a:rPr sz="1400" dirty="0">
                <a:latin typeface="Times New Roman"/>
                <a:cs typeface="Times New Roman"/>
              </a:rPr>
              <a:t>осуществляет</a:t>
            </a:r>
            <a:r>
              <a:rPr sz="1400" spc="170" dirty="0">
                <a:latin typeface="Times New Roman"/>
                <a:cs typeface="Times New Roman"/>
              </a:rPr>
              <a:t>  </a:t>
            </a:r>
            <a:r>
              <a:rPr sz="1400" dirty="0">
                <a:latin typeface="Times New Roman"/>
                <a:cs typeface="Times New Roman"/>
              </a:rPr>
              <a:t>Федеральная</a:t>
            </a:r>
            <a:r>
              <a:rPr sz="1400" spc="160" dirty="0">
                <a:latin typeface="Times New Roman"/>
                <a:cs typeface="Times New Roman"/>
              </a:rPr>
              <a:t>  </a:t>
            </a:r>
            <a:r>
              <a:rPr sz="1400" dirty="0">
                <a:latin typeface="Times New Roman"/>
                <a:cs typeface="Times New Roman"/>
              </a:rPr>
              <a:t>служба</a:t>
            </a:r>
            <a:r>
              <a:rPr sz="1400" spc="170" dirty="0">
                <a:latin typeface="Times New Roman"/>
                <a:cs typeface="Times New Roman"/>
              </a:rPr>
              <a:t>  </a:t>
            </a:r>
            <a:r>
              <a:rPr sz="1400" dirty="0">
                <a:latin typeface="Times New Roman"/>
                <a:cs typeface="Times New Roman"/>
              </a:rPr>
              <a:t>по</a:t>
            </a:r>
            <a:r>
              <a:rPr sz="1400" spc="165" dirty="0">
                <a:latin typeface="Times New Roman"/>
                <a:cs typeface="Times New Roman"/>
              </a:rPr>
              <a:t>  </a:t>
            </a:r>
            <a:r>
              <a:rPr sz="1400" dirty="0">
                <a:latin typeface="Times New Roman"/>
                <a:cs typeface="Times New Roman"/>
              </a:rPr>
              <a:t>надзору</a:t>
            </a:r>
            <a:r>
              <a:rPr sz="1400" spc="155" dirty="0">
                <a:latin typeface="Times New Roman"/>
                <a:cs typeface="Times New Roman"/>
              </a:rPr>
              <a:t>  </a:t>
            </a:r>
            <a:r>
              <a:rPr sz="1400" dirty="0">
                <a:latin typeface="Times New Roman"/>
                <a:cs typeface="Times New Roman"/>
              </a:rPr>
              <a:t>в</a:t>
            </a:r>
            <a:r>
              <a:rPr sz="1400" spc="165" dirty="0">
                <a:latin typeface="Times New Roman"/>
                <a:cs typeface="Times New Roman"/>
              </a:rPr>
              <a:t>  </a:t>
            </a:r>
            <a:r>
              <a:rPr sz="1400" dirty="0">
                <a:latin typeface="Times New Roman"/>
                <a:cs typeface="Times New Roman"/>
              </a:rPr>
              <a:t>сфере</a:t>
            </a:r>
            <a:r>
              <a:rPr sz="1400" spc="170" dirty="0">
                <a:latin typeface="Times New Roman"/>
                <a:cs typeface="Times New Roman"/>
              </a:rPr>
              <a:t>  </a:t>
            </a:r>
            <a:r>
              <a:rPr sz="1400" spc="-10" dirty="0">
                <a:latin typeface="Times New Roman"/>
                <a:cs typeface="Times New Roman"/>
              </a:rPr>
              <a:t>связи,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540"/>
              </a:lnSpc>
            </a:pPr>
            <a:r>
              <a:rPr sz="1400" dirty="0">
                <a:latin typeface="Times New Roman"/>
                <a:cs typeface="Times New Roman"/>
              </a:rPr>
              <a:t>информационных</a:t>
            </a:r>
            <a:r>
              <a:rPr sz="1400" spc="-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технологий</a:t>
            </a:r>
            <a:r>
              <a:rPr sz="1400" spc="-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и</a:t>
            </a:r>
            <a:r>
              <a:rPr sz="1400" spc="-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массовых</a:t>
            </a:r>
            <a:r>
              <a:rPr sz="1400" spc="-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коммуникаций</a:t>
            </a:r>
            <a:r>
              <a:rPr sz="1400" spc="-4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(Роскомнадзор).</a:t>
            </a:r>
            <a:endParaRPr sz="1400">
              <a:latin typeface="Times New Roman"/>
              <a:cs typeface="Times New Roman"/>
            </a:endParaRPr>
          </a:p>
          <a:p>
            <a:pPr marL="12700" marR="7620" indent="541020" algn="just">
              <a:lnSpc>
                <a:spcPct val="95900"/>
              </a:lnSpc>
              <a:spcBef>
                <a:spcPts val="35"/>
              </a:spcBef>
            </a:pPr>
            <a:r>
              <a:rPr sz="1400" dirty="0">
                <a:latin typeface="Times New Roman"/>
                <a:cs typeface="Times New Roman"/>
              </a:rPr>
              <a:t>Роскомнадзор</a:t>
            </a:r>
            <a:r>
              <a:rPr sz="1400" spc="-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принимает</a:t>
            </a:r>
            <a:r>
              <a:rPr sz="1400" spc="-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сообщения</a:t>
            </a:r>
            <a:r>
              <a:rPr sz="1400" spc="-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от</a:t>
            </a:r>
            <a:r>
              <a:rPr sz="1400" spc="-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граждан,</a:t>
            </a:r>
            <a:r>
              <a:rPr sz="1400" spc="-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юридических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лиц,</a:t>
            </a:r>
            <a:r>
              <a:rPr sz="1400" spc="-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индивидуальных</a:t>
            </a:r>
            <a:r>
              <a:rPr sz="1400" spc="-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предпринимателей, органов </a:t>
            </a:r>
            <a:r>
              <a:rPr sz="1400" dirty="0">
                <a:latin typeface="Times New Roman"/>
                <a:cs typeface="Times New Roman"/>
              </a:rPr>
              <a:t>государственной</a:t>
            </a:r>
            <a:r>
              <a:rPr sz="1400" spc="140" dirty="0">
                <a:latin typeface="Times New Roman"/>
                <a:cs typeface="Times New Roman"/>
              </a:rPr>
              <a:t>  </a:t>
            </a:r>
            <a:r>
              <a:rPr sz="1400" dirty="0">
                <a:latin typeface="Times New Roman"/>
                <a:cs typeface="Times New Roman"/>
              </a:rPr>
              <a:t>власти,</a:t>
            </a:r>
            <a:r>
              <a:rPr sz="1400" spc="140" dirty="0">
                <a:latin typeface="Times New Roman"/>
                <a:cs typeface="Times New Roman"/>
              </a:rPr>
              <a:t>  </a:t>
            </a:r>
            <a:r>
              <a:rPr sz="1400" dirty="0">
                <a:latin typeface="Times New Roman"/>
                <a:cs typeface="Times New Roman"/>
              </a:rPr>
              <a:t>органов</a:t>
            </a:r>
            <a:r>
              <a:rPr sz="1400" spc="140" dirty="0">
                <a:latin typeface="Times New Roman"/>
                <a:cs typeface="Times New Roman"/>
              </a:rPr>
              <a:t>  </a:t>
            </a:r>
            <a:r>
              <a:rPr sz="1400" dirty="0">
                <a:latin typeface="Times New Roman"/>
                <a:cs typeface="Times New Roman"/>
              </a:rPr>
              <a:t>местного</a:t>
            </a:r>
            <a:r>
              <a:rPr sz="1400" spc="145" dirty="0">
                <a:latin typeface="Times New Roman"/>
                <a:cs typeface="Times New Roman"/>
              </a:rPr>
              <a:t>  </a:t>
            </a:r>
            <a:r>
              <a:rPr sz="1400" dirty="0">
                <a:latin typeface="Times New Roman"/>
                <a:cs typeface="Times New Roman"/>
              </a:rPr>
              <a:t>самоуправления</a:t>
            </a:r>
            <a:r>
              <a:rPr sz="1400" spc="140" dirty="0">
                <a:latin typeface="Times New Roman"/>
                <a:cs typeface="Times New Roman"/>
              </a:rPr>
              <a:t>  </a:t>
            </a:r>
            <a:r>
              <a:rPr sz="1400" dirty="0">
                <a:latin typeface="Times New Roman"/>
                <a:cs typeface="Times New Roman"/>
              </a:rPr>
              <a:t>о</a:t>
            </a:r>
            <a:r>
              <a:rPr sz="1400" spc="145" dirty="0">
                <a:latin typeface="Times New Roman"/>
                <a:cs typeface="Times New Roman"/>
              </a:rPr>
              <a:t>  </a:t>
            </a:r>
            <a:r>
              <a:rPr sz="1400" dirty="0">
                <a:latin typeface="Times New Roman"/>
                <a:cs typeface="Times New Roman"/>
              </a:rPr>
              <a:t>наличии</a:t>
            </a:r>
            <a:r>
              <a:rPr sz="1400" spc="140" dirty="0">
                <a:latin typeface="Times New Roman"/>
                <a:cs typeface="Times New Roman"/>
              </a:rPr>
              <a:t>  </a:t>
            </a:r>
            <a:r>
              <a:rPr sz="1400" dirty="0">
                <a:latin typeface="Times New Roman"/>
                <a:cs typeface="Times New Roman"/>
              </a:rPr>
              <a:t>на</a:t>
            </a:r>
            <a:r>
              <a:rPr sz="1400" spc="140" dirty="0">
                <a:latin typeface="Times New Roman"/>
                <a:cs typeface="Times New Roman"/>
              </a:rPr>
              <a:t>  </a:t>
            </a:r>
            <a:r>
              <a:rPr sz="1400" dirty="0">
                <a:latin typeface="Times New Roman"/>
                <a:cs typeface="Times New Roman"/>
              </a:rPr>
              <a:t>страницах</a:t>
            </a:r>
            <a:r>
              <a:rPr sz="1400" spc="145" dirty="0">
                <a:latin typeface="Times New Roman"/>
                <a:cs typeface="Times New Roman"/>
              </a:rPr>
              <a:t>  </a:t>
            </a:r>
            <a:r>
              <a:rPr sz="1400" dirty="0">
                <a:latin typeface="Times New Roman"/>
                <a:cs typeface="Times New Roman"/>
              </a:rPr>
              <a:t>сайтов</a:t>
            </a:r>
            <a:r>
              <a:rPr sz="1400" spc="140" dirty="0">
                <a:latin typeface="Times New Roman"/>
                <a:cs typeface="Times New Roman"/>
              </a:rPr>
              <a:t>  </a:t>
            </a:r>
            <a:r>
              <a:rPr sz="1400" dirty="0">
                <a:latin typeface="Times New Roman"/>
                <a:cs typeface="Times New Roman"/>
              </a:rPr>
              <a:t>в</a:t>
            </a:r>
            <a:r>
              <a:rPr sz="1400" spc="140" dirty="0">
                <a:latin typeface="Times New Roman"/>
                <a:cs typeface="Times New Roman"/>
              </a:rPr>
              <a:t>  </a:t>
            </a:r>
            <a:r>
              <a:rPr sz="1400" dirty="0">
                <a:latin typeface="Times New Roman"/>
                <a:cs typeface="Times New Roman"/>
              </a:rPr>
              <a:t>сети</a:t>
            </a:r>
            <a:r>
              <a:rPr sz="1400" spc="140" dirty="0">
                <a:latin typeface="Times New Roman"/>
                <a:cs typeface="Times New Roman"/>
              </a:rPr>
              <a:t>  </a:t>
            </a:r>
            <a:r>
              <a:rPr sz="1400" spc="-10" dirty="0">
                <a:latin typeface="Times New Roman"/>
                <a:cs typeface="Times New Roman"/>
              </a:rPr>
              <a:t>Интернет </a:t>
            </a:r>
            <a:r>
              <a:rPr sz="1400" dirty="0">
                <a:latin typeface="Times New Roman"/>
                <a:cs typeface="Times New Roman"/>
              </a:rPr>
              <a:t>противоправной</a:t>
            </a:r>
            <a:r>
              <a:rPr sz="1400" spc="5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информации.</a:t>
            </a:r>
            <a:r>
              <a:rPr sz="1400" spc="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Желающий</a:t>
            </a:r>
            <a:r>
              <a:rPr sz="1400" spc="5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сообщить</a:t>
            </a:r>
            <a:r>
              <a:rPr sz="1400" spc="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подобную</a:t>
            </a:r>
            <a:r>
              <a:rPr sz="1400" spc="6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информацию</a:t>
            </a:r>
            <a:r>
              <a:rPr sz="1400" spc="5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может</a:t>
            </a:r>
            <a:r>
              <a:rPr sz="1400" spc="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зайти</a:t>
            </a:r>
            <a:r>
              <a:rPr sz="1400" spc="5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на</a:t>
            </a:r>
            <a:r>
              <a:rPr sz="1400" spc="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страницу</a:t>
            </a:r>
            <a:r>
              <a:rPr sz="1400" spc="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Роскомнадзора</a:t>
            </a:r>
            <a:r>
              <a:rPr sz="1400" spc="40" dirty="0">
                <a:latin typeface="Times New Roman"/>
                <a:cs typeface="Times New Roman"/>
              </a:rPr>
              <a:t> </a:t>
            </a:r>
            <a:r>
              <a:rPr sz="1400" spc="-50" dirty="0">
                <a:latin typeface="Times New Roman"/>
                <a:cs typeface="Times New Roman"/>
              </a:rPr>
              <a:t>в </a:t>
            </a:r>
            <a:r>
              <a:rPr sz="1400" dirty="0">
                <a:latin typeface="Times New Roman"/>
                <a:cs typeface="Times New Roman"/>
              </a:rPr>
              <a:t>сети</a:t>
            </a:r>
            <a:r>
              <a:rPr sz="1400" spc="17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Интернет,</a:t>
            </a:r>
            <a:r>
              <a:rPr sz="1400" spc="17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расположенную</a:t>
            </a:r>
            <a:r>
              <a:rPr sz="1400" spc="17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по</a:t>
            </a:r>
            <a:r>
              <a:rPr sz="1400" spc="18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адресу:</a:t>
            </a:r>
            <a:r>
              <a:rPr sz="1400" spc="215" dirty="0">
                <a:latin typeface="Times New Roman"/>
                <a:cs typeface="Times New Roman"/>
              </a:rPr>
              <a:t> </a:t>
            </a:r>
            <a:r>
              <a:rPr sz="14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  <a:hlinkClick r:id="rId2"/>
              </a:rPr>
              <a:t>http://eais.rkn.gov.ru/feedback/</a:t>
            </a:r>
            <a:r>
              <a:rPr sz="1400" b="1" spc="185" dirty="0">
                <a:latin typeface="Times New Roman"/>
                <a:cs typeface="Times New Roman"/>
              </a:rPr>
              <a:t>  </a:t>
            </a:r>
            <a:r>
              <a:rPr sz="1400" dirty="0">
                <a:latin typeface="Times New Roman"/>
                <a:cs typeface="Times New Roman"/>
              </a:rPr>
              <a:t>и</a:t>
            </a:r>
            <a:r>
              <a:rPr sz="1400" spc="18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заполнить</a:t>
            </a:r>
            <a:r>
              <a:rPr sz="1400" spc="16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предложенную</a:t>
            </a:r>
            <a:r>
              <a:rPr sz="1400" spc="17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форму</a:t>
            </a:r>
            <a:r>
              <a:rPr sz="1400" spc="17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указав Интернет-</a:t>
            </a:r>
            <a:r>
              <a:rPr sz="1400" dirty="0">
                <a:latin typeface="Times New Roman"/>
                <a:cs typeface="Times New Roman"/>
              </a:rPr>
              <a:t>адрес</a:t>
            </a:r>
            <a:r>
              <a:rPr sz="1400" spc="340" dirty="0">
                <a:latin typeface="Times New Roman"/>
                <a:cs typeface="Times New Roman"/>
              </a:rPr>
              <a:t>  </a:t>
            </a:r>
            <a:r>
              <a:rPr sz="1400" dirty="0">
                <a:latin typeface="Times New Roman"/>
                <a:cs typeface="Times New Roman"/>
              </a:rPr>
              <a:t>сайта,</a:t>
            </a:r>
            <a:r>
              <a:rPr sz="1400" spc="3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на</a:t>
            </a:r>
            <a:r>
              <a:rPr sz="1400" spc="3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котором</a:t>
            </a:r>
            <a:r>
              <a:rPr sz="1400" spc="3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был</a:t>
            </a:r>
            <a:r>
              <a:rPr sz="1400" spc="3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замечен</a:t>
            </a:r>
            <a:r>
              <a:rPr sz="1400" spc="3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контент</a:t>
            </a:r>
            <a:r>
              <a:rPr sz="1400" spc="3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(видео,</a:t>
            </a:r>
            <a:r>
              <a:rPr sz="1400" spc="35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фото</a:t>
            </a:r>
            <a:r>
              <a:rPr sz="1400" spc="3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или</a:t>
            </a:r>
            <a:r>
              <a:rPr sz="1400" spc="345" dirty="0">
                <a:latin typeface="Times New Roman"/>
                <a:cs typeface="Times New Roman"/>
              </a:rPr>
              <a:t>  </a:t>
            </a:r>
            <a:r>
              <a:rPr sz="1400" dirty="0">
                <a:latin typeface="Times New Roman"/>
                <a:cs typeface="Times New Roman"/>
              </a:rPr>
              <a:t>информация</a:t>
            </a:r>
            <a:r>
              <a:rPr sz="1400" spc="3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в</a:t>
            </a:r>
            <a:r>
              <a:rPr sz="1400" spc="3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др.</a:t>
            </a:r>
            <a:r>
              <a:rPr sz="1400" spc="35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виде)</a:t>
            </a:r>
            <a:r>
              <a:rPr sz="1400" spc="33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вызывающая </a:t>
            </a:r>
            <a:r>
              <a:rPr sz="1400" dirty="0">
                <a:latin typeface="Times New Roman"/>
                <a:cs typeface="Times New Roman"/>
              </a:rPr>
              <a:t>сомнения</a:t>
            </a:r>
            <a:r>
              <a:rPr sz="1400" spc="370" dirty="0">
                <a:latin typeface="Times New Roman"/>
                <a:cs typeface="Times New Roman"/>
              </a:rPr>
              <a:t>  </a:t>
            </a:r>
            <a:r>
              <a:rPr sz="1400" dirty="0">
                <a:latin typeface="Times New Roman"/>
                <a:cs typeface="Times New Roman"/>
              </a:rPr>
              <a:t>в</a:t>
            </a:r>
            <a:r>
              <a:rPr sz="1400" spc="375" dirty="0">
                <a:latin typeface="Times New Roman"/>
                <a:cs typeface="Times New Roman"/>
              </a:rPr>
              <a:t>  </a:t>
            </a:r>
            <a:r>
              <a:rPr sz="1400" dirty="0">
                <a:latin typeface="Times New Roman"/>
                <a:cs typeface="Times New Roman"/>
              </a:rPr>
              <a:t>своей</a:t>
            </a:r>
            <a:r>
              <a:rPr sz="1400" spc="37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правомочности.</a:t>
            </a:r>
            <a:r>
              <a:rPr sz="1400" spc="36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Подобную</a:t>
            </a:r>
            <a:r>
              <a:rPr sz="1400" spc="37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информацию</a:t>
            </a:r>
            <a:r>
              <a:rPr sz="1400" spc="36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также</a:t>
            </a:r>
            <a:r>
              <a:rPr sz="1400" spc="38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можно</a:t>
            </a:r>
            <a:r>
              <a:rPr sz="1400" spc="37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сообщить</a:t>
            </a:r>
            <a:r>
              <a:rPr sz="1400" spc="36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посредством</a:t>
            </a:r>
            <a:r>
              <a:rPr sz="1400" spc="38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Интернет-</a:t>
            </a:r>
            <a:r>
              <a:rPr sz="1400" spc="-10" dirty="0">
                <a:latin typeface="Times New Roman"/>
                <a:cs typeface="Times New Roman"/>
              </a:rPr>
              <a:t>сайта </a:t>
            </a:r>
            <a:r>
              <a:rPr sz="1400" dirty="0">
                <a:latin typeface="Times New Roman"/>
                <a:cs typeface="Times New Roman"/>
              </a:rPr>
              <a:t>некоммерческой</a:t>
            </a:r>
            <a:r>
              <a:rPr sz="1400" spc="-5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организации</a:t>
            </a:r>
            <a:r>
              <a:rPr sz="1400" spc="-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«Лига</a:t>
            </a:r>
            <a:r>
              <a:rPr sz="1400" spc="-5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безопасного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интернета»</a:t>
            </a:r>
            <a:r>
              <a:rPr sz="1400" spc="-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(</a:t>
            </a:r>
            <a:r>
              <a:rPr sz="14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  <a:hlinkClick r:id="rId3"/>
              </a:rPr>
              <a:t>http://www.ligainternet.ru/</a:t>
            </a:r>
            <a:r>
              <a:rPr sz="1400" b="1" u="sng" spc="-4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  <a:hlinkClick r:id="rId3"/>
              </a:rPr>
              <a:t> </a:t>
            </a:r>
            <a:r>
              <a:rPr sz="1400" b="1" u="sng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  <a:hlinkClick r:id="rId3"/>
              </a:rPr>
              <a:t>hotline.php</a:t>
            </a:r>
            <a:r>
              <a:rPr sz="1400" spc="-10" dirty="0">
                <a:latin typeface="Times New Roman"/>
                <a:cs typeface="Times New Roman"/>
              </a:rPr>
              <a:t>).</a:t>
            </a:r>
            <a:endParaRPr sz="1400">
              <a:latin typeface="Times New Roman"/>
              <a:cs typeface="Times New Roman"/>
            </a:endParaRPr>
          </a:p>
          <a:p>
            <a:pPr marL="12700" marR="14604" indent="541020" algn="just">
              <a:lnSpc>
                <a:spcPts val="1610"/>
              </a:lnSpc>
              <a:spcBef>
                <a:spcPts val="40"/>
              </a:spcBef>
            </a:pPr>
            <a:r>
              <a:rPr sz="1400" dirty="0">
                <a:latin typeface="Times New Roman"/>
                <a:cs typeface="Times New Roman"/>
              </a:rPr>
              <a:t>Далее,</a:t>
            </a:r>
            <a:r>
              <a:rPr sz="1400" spc="26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уполномоченными</a:t>
            </a:r>
            <a:r>
              <a:rPr sz="1400" spc="254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органами</a:t>
            </a:r>
            <a:r>
              <a:rPr sz="1400" spc="254" dirty="0">
                <a:latin typeface="Times New Roman"/>
                <a:cs typeface="Times New Roman"/>
              </a:rPr>
              <a:t>  </a:t>
            </a:r>
            <a:r>
              <a:rPr sz="1400" dirty="0">
                <a:latin typeface="Times New Roman"/>
                <a:cs typeface="Times New Roman"/>
              </a:rPr>
              <a:t>принимается</a:t>
            </a:r>
            <a:r>
              <a:rPr sz="1400" spc="25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решение,</a:t>
            </a:r>
            <a:r>
              <a:rPr sz="1400" spc="26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соответствует</a:t>
            </a:r>
            <a:r>
              <a:rPr sz="1400" spc="26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ли</a:t>
            </a:r>
            <a:r>
              <a:rPr sz="1400" spc="26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данная</a:t>
            </a:r>
            <a:r>
              <a:rPr sz="1400" spc="254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информация</a:t>
            </a:r>
            <a:r>
              <a:rPr sz="1400" spc="26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сведениям, </a:t>
            </a:r>
            <a:r>
              <a:rPr sz="1400" dirty="0">
                <a:latin typeface="Times New Roman"/>
                <a:cs typeface="Times New Roman"/>
              </a:rPr>
              <a:t>распространение</a:t>
            </a:r>
            <a:r>
              <a:rPr sz="1400" spc="16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которых</a:t>
            </a:r>
            <a:r>
              <a:rPr sz="1400" spc="18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запрещено</a:t>
            </a:r>
            <a:r>
              <a:rPr sz="1400" spc="17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в</a:t>
            </a:r>
            <a:r>
              <a:rPr sz="1400" spc="16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Российской</a:t>
            </a:r>
            <a:r>
              <a:rPr sz="1400" spc="17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Федерации</a:t>
            </a:r>
            <a:r>
              <a:rPr sz="1400" spc="16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и</a:t>
            </a:r>
            <a:r>
              <a:rPr sz="1400" spc="17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о</a:t>
            </a:r>
            <a:r>
              <a:rPr sz="1400" spc="17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включении</a:t>
            </a:r>
            <a:r>
              <a:rPr sz="1400" spc="17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такого</a:t>
            </a:r>
            <a:r>
              <a:rPr sz="1400" spc="18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сайта</a:t>
            </a:r>
            <a:r>
              <a:rPr sz="1400" spc="17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в</a:t>
            </a:r>
            <a:r>
              <a:rPr sz="1400" spc="16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перечень</a:t>
            </a:r>
            <a:r>
              <a:rPr sz="1400" spc="17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запрещённых,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565"/>
              </a:lnSpc>
            </a:pPr>
            <a:r>
              <a:rPr sz="1400" dirty="0">
                <a:latin typeface="Times New Roman"/>
                <a:cs typeface="Times New Roman"/>
              </a:rPr>
              <a:t>если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информация,</a:t>
            </a:r>
            <a:r>
              <a:rPr sz="1400" spc="-5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располагаемая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в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свободном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доступе,</a:t>
            </a:r>
            <a:r>
              <a:rPr sz="1400" spc="-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не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будет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удалена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со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страниц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интернет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ресурса.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400">
              <a:latin typeface="Times New Roman"/>
              <a:cs typeface="Times New Roman"/>
            </a:endParaRPr>
          </a:p>
          <a:p>
            <a:pPr marL="12700" marR="8890" indent="541020">
              <a:lnSpc>
                <a:spcPts val="1620"/>
              </a:lnSpc>
            </a:pPr>
            <a:r>
              <a:rPr sz="1400" dirty="0">
                <a:latin typeface="Times New Roman"/>
                <a:cs typeface="Times New Roman"/>
              </a:rPr>
              <a:t>Если</a:t>
            </a:r>
            <a:r>
              <a:rPr sz="1400" spc="1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Вы</a:t>
            </a:r>
            <a:r>
              <a:rPr sz="1400" spc="10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обнаружили</a:t>
            </a:r>
            <a:r>
              <a:rPr sz="1400" spc="114" dirty="0">
                <a:latin typeface="Times New Roman"/>
                <a:cs typeface="Times New Roman"/>
              </a:rPr>
              <a:t>  </a:t>
            </a:r>
            <a:r>
              <a:rPr sz="1400" b="1" spc="-10" dirty="0">
                <a:latin typeface="Times New Roman"/>
                <a:cs typeface="Times New Roman"/>
              </a:rPr>
              <a:t>интернет-</a:t>
            </a:r>
            <a:r>
              <a:rPr sz="1400" b="1" dirty="0">
                <a:latin typeface="Times New Roman"/>
                <a:cs typeface="Times New Roman"/>
              </a:rPr>
              <a:t>сайт,</a:t>
            </a:r>
            <a:r>
              <a:rPr sz="1400" b="1" spc="100" dirty="0">
                <a:latin typeface="Times New Roman"/>
                <a:cs typeface="Times New Roman"/>
              </a:rPr>
              <a:t> </a:t>
            </a:r>
            <a:r>
              <a:rPr sz="1400" b="1" spc="-10" dirty="0">
                <a:latin typeface="Times New Roman"/>
                <a:cs typeface="Times New Roman"/>
              </a:rPr>
              <a:t>интернет-</a:t>
            </a:r>
            <a:r>
              <a:rPr sz="1400" b="1" dirty="0">
                <a:latin typeface="Times New Roman"/>
                <a:cs typeface="Times New Roman"/>
              </a:rPr>
              <a:t>магазин,</a:t>
            </a:r>
            <a:r>
              <a:rPr sz="1400" b="1" spc="110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форум,</a:t>
            </a:r>
            <a:r>
              <a:rPr sz="1400" b="1" spc="10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специализирующийся</a:t>
            </a:r>
            <a:r>
              <a:rPr sz="1400" spc="110" dirty="0">
                <a:latin typeface="Times New Roman"/>
                <a:cs typeface="Times New Roman"/>
              </a:rPr>
              <a:t>  </a:t>
            </a:r>
            <a:r>
              <a:rPr sz="1400" dirty="0">
                <a:latin typeface="Times New Roman"/>
                <a:cs typeface="Times New Roman"/>
              </a:rPr>
              <a:t>на</a:t>
            </a:r>
            <a:r>
              <a:rPr sz="1400" spc="114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продаже</a:t>
            </a:r>
            <a:r>
              <a:rPr sz="1400" spc="10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(рекламе) </a:t>
            </a:r>
            <a:r>
              <a:rPr sz="1400" dirty="0">
                <a:latin typeface="Times New Roman"/>
                <a:cs typeface="Times New Roman"/>
              </a:rPr>
              <a:t>наркотиков</a:t>
            </a:r>
            <a:r>
              <a:rPr sz="1400" spc="26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необходимо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предпринять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b="1" spc="-10" dirty="0">
                <a:latin typeface="Times New Roman"/>
                <a:cs typeface="Times New Roman"/>
              </a:rPr>
              <a:t>следующие</a:t>
            </a:r>
            <a:r>
              <a:rPr sz="1400" b="1" spc="-40" dirty="0">
                <a:latin typeface="Times New Roman"/>
                <a:cs typeface="Times New Roman"/>
              </a:rPr>
              <a:t> </a:t>
            </a:r>
            <a:r>
              <a:rPr sz="1400" b="1" spc="-10" dirty="0">
                <a:latin typeface="Times New Roman"/>
                <a:cs typeface="Times New Roman"/>
              </a:rPr>
              <a:t>действия:</a:t>
            </a:r>
            <a:endParaRPr sz="1400">
              <a:latin typeface="Times New Roman"/>
              <a:cs typeface="Times New Roman"/>
            </a:endParaRPr>
          </a:p>
          <a:p>
            <a:pPr marL="730885" indent="-177165">
              <a:lnSpc>
                <a:spcPts val="1530"/>
              </a:lnSpc>
              <a:buAutoNum type="arabicPeriod"/>
              <a:tabLst>
                <a:tab pos="730885" algn="l"/>
              </a:tabLst>
            </a:pPr>
            <a:r>
              <a:rPr sz="1400" dirty="0">
                <a:latin typeface="Times New Roman"/>
                <a:cs typeface="Times New Roman"/>
              </a:rPr>
              <a:t>Скопировать</a:t>
            </a:r>
            <a:r>
              <a:rPr sz="1400" spc="-5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его</a:t>
            </a:r>
            <a:r>
              <a:rPr sz="1400" spc="-5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ссылку</a:t>
            </a:r>
            <a:endParaRPr sz="1400">
              <a:latin typeface="Times New Roman"/>
              <a:cs typeface="Times New Roman"/>
            </a:endParaRPr>
          </a:p>
          <a:p>
            <a:pPr marL="730885" indent="-177165">
              <a:lnSpc>
                <a:spcPts val="1610"/>
              </a:lnSpc>
              <a:buAutoNum type="arabicPeriod"/>
              <a:tabLst>
                <a:tab pos="730885" algn="l"/>
              </a:tabLst>
            </a:pPr>
            <a:r>
              <a:rPr sz="1400" dirty="0">
                <a:latin typeface="Times New Roman"/>
                <a:cs typeface="Times New Roman"/>
              </a:rPr>
              <a:t>Войти на</a:t>
            </a:r>
            <a:r>
              <a:rPr sz="1400" spc="1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сайт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Роскомнадзора:</a:t>
            </a:r>
            <a:r>
              <a:rPr sz="1400" spc="25" dirty="0">
                <a:latin typeface="Times New Roman"/>
                <a:cs typeface="Times New Roman"/>
              </a:rPr>
              <a:t> </a:t>
            </a:r>
            <a:r>
              <a:rPr sz="1400" b="1" spc="-10" dirty="0">
                <a:latin typeface="Times New Roman"/>
                <a:cs typeface="Times New Roman"/>
                <a:hlinkClick r:id="rId4"/>
              </a:rPr>
              <a:t>www.zapret-info.gov.ru</a:t>
            </a:r>
            <a:endParaRPr sz="1400">
              <a:latin typeface="Times New Roman"/>
              <a:cs typeface="Times New Roman"/>
            </a:endParaRPr>
          </a:p>
          <a:p>
            <a:pPr marL="730885" indent="-177165">
              <a:lnSpc>
                <a:spcPts val="1645"/>
              </a:lnSpc>
              <a:buAutoNum type="arabicPeriod"/>
              <a:tabLst>
                <a:tab pos="730885" algn="l"/>
              </a:tabLst>
            </a:pPr>
            <a:r>
              <a:rPr sz="1400" dirty="0">
                <a:latin typeface="Times New Roman"/>
                <a:cs typeface="Times New Roman"/>
              </a:rPr>
              <a:t>Выбрать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окно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«прием</a:t>
            </a:r>
            <a:r>
              <a:rPr sz="1400" b="1" spc="-30" dirty="0">
                <a:latin typeface="Times New Roman"/>
                <a:cs typeface="Times New Roman"/>
              </a:rPr>
              <a:t> </a:t>
            </a:r>
            <a:r>
              <a:rPr sz="1400" b="1" spc="-10" dirty="0">
                <a:latin typeface="Times New Roman"/>
                <a:cs typeface="Times New Roman"/>
              </a:rPr>
              <a:t>сообщений»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47952" y="1051306"/>
            <a:ext cx="7508240" cy="12623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89865" indent="-177165">
              <a:lnSpc>
                <a:spcPts val="1645"/>
              </a:lnSpc>
              <a:spcBef>
                <a:spcPts val="100"/>
              </a:spcBef>
              <a:buAutoNum type="arabicPeriod" startAt="4"/>
              <a:tabLst>
                <a:tab pos="189865" algn="l"/>
              </a:tabLst>
            </a:pPr>
            <a:r>
              <a:rPr sz="1400" dirty="0">
                <a:latin typeface="Times New Roman"/>
                <a:cs typeface="Times New Roman"/>
              </a:rPr>
              <a:t>Вставить</a:t>
            </a:r>
            <a:r>
              <a:rPr sz="1400" spc="-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ссылку</a:t>
            </a:r>
            <a:r>
              <a:rPr sz="1400" spc="-5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найденного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сайта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в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окно</a:t>
            </a:r>
            <a:r>
              <a:rPr sz="1400" spc="-40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«указатель</a:t>
            </a:r>
            <a:r>
              <a:rPr sz="1400" b="1" spc="-40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страницы</a:t>
            </a:r>
            <a:r>
              <a:rPr sz="1400" b="1" spc="-40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сайта</a:t>
            </a:r>
            <a:r>
              <a:rPr sz="1400" b="1" spc="-30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в</a:t>
            </a:r>
            <a:r>
              <a:rPr sz="1400" b="1" spc="-40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сети</a:t>
            </a:r>
            <a:r>
              <a:rPr sz="1400" b="1" spc="-40" dirty="0">
                <a:latin typeface="Times New Roman"/>
                <a:cs typeface="Times New Roman"/>
              </a:rPr>
              <a:t> </a:t>
            </a:r>
            <a:r>
              <a:rPr sz="1400" b="1" spc="-10" dirty="0">
                <a:latin typeface="Times New Roman"/>
                <a:cs typeface="Times New Roman"/>
              </a:rPr>
              <a:t>«Интернет»</a:t>
            </a:r>
            <a:endParaRPr sz="1400">
              <a:latin typeface="Times New Roman"/>
              <a:cs typeface="Times New Roman"/>
            </a:endParaRPr>
          </a:p>
          <a:p>
            <a:pPr marL="189865" indent="-177165">
              <a:lnSpc>
                <a:spcPts val="1610"/>
              </a:lnSpc>
              <a:buAutoNum type="arabicPeriod" startAt="4"/>
              <a:tabLst>
                <a:tab pos="189865" algn="l"/>
              </a:tabLst>
            </a:pPr>
            <a:r>
              <a:rPr sz="1400" dirty="0">
                <a:latin typeface="Times New Roman"/>
                <a:cs typeface="Times New Roman"/>
              </a:rPr>
              <a:t>Выбрать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в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окне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–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«тип</a:t>
            </a:r>
            <a:r>
              <a:rPr sz="1400" b="1" spc="-25" dirty="0">
                <a:latin typeface="Times New Roman"/>
                <a:cs typeface="Times New Roman"/>
              </a:rPr>
              <a:t> </a:t>
            </a:r>
            <a:r>
              <a:rPr sz="1400" b="1" spc="-10" dirty="0">
                <a:latin typeface="Times New Roman"/>
                <a:cs typeface="Times New Roman"/>
              </a:rPr>
              <a:t>информации»</a:t>
            </a:r>
            <a:r>
              <a:rPr sz="1400" b="1" spc="-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строку</a:t>
            </a:r>
            <a:r>
              <a:rPr sz="1400" spc="-40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«признаки</a:t>
            </a:r>
            <a:r>
              <a:rPr sz="1400" b="1" spc="-20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пропаганды</a:t>
            </a:r>
            <a:r>
              <a:rPr sz="1400" b="1" spc="-35" dirty="0">
                <a:latin typeface="Times New Roman"/>
                <a:cs typeface="Times New Roman"/>
              </a:rPr>
              <a:t> </a:t>
            </a:r>
            <a:r>
              <a:rPr sz="1400" b="1" spc="-10" dirty="0">
                <a:latin typeface="Times New Roman"/>
                <a:cs typeface="Times New Roman"/>
              </a:rPr>
              <a:t>наркотиков»</a:t>
            </a:r>
            <a:endParaRPr sz="1400">
              <a:latin typeface="Times New Roman"/>
              <a:cs typeface="Times New Roman"/>
            </a:endParaRPr>
          </a:p>
          <a:p>
            <a:pPr marL="189865" indent="-177165">
              <a:lnSpc>
                <a:spcPts val="1610"/>
              </a:lnSpc>
              <a:buAutoNum type="arabicPeriod" startAt="4"/>
              <a:tabLst>
                <a:tab pos="189865" algn="l"/>
              </a:tabLst>
            </a:pPr>
            <a:r>
              <a:rPr sz="1400" dirty="0">
                <a:latin typeface="Times New Roman"/>
                <a:cs typeface="Times New Roman"/>
              </a:rPr>
              <a:t>Заполнить</a:t>
            </a:r>
            <a:r>
              <a:rPr sz="1400" spc="-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необходимые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графы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и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указать</a:t>
            </a:r>
            <a:r>
              <a:rPr sz="1400" spc="-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свой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«e-</a:t>
            </a:r>
            <a:r>
              <a:rPr sz="1400" b="1" spc="-10" dirty="0">
                <a:latin typeface="Times New Roman"/>
                <a:cs typeface="Times New Roman"/>
              </a:rPr>
              <a:t>mail»</a:t>
            </a:r>
            <a:endParaRPr sz="1400">
              <a:latin typeface="Times New Roman"/>
              <a:cs typeface="Times New Roman"/>
            </a:endParaRPr>
          </a:p>
          <a:p>
            <a:pPr marL="189865" indent="-177165">
              <a:lnSpc>
                <a:spcPts val="1610"/>
              </a:lnSpc>
              <a:buAutoNum type="arabicPeriod" startAt="4"/>
              <a:tabLst>
                <a:tab pos="189865" algn="l"/>
              </a:tabLst>
            </a:pPr>
            <a:r>
              <a:rPr sz="1400" dirty="0">
                <a:latin typeface="Times New Roman"/>
                <a:cs typeface="Times New Roman"/>
              </a:rPr>
              <a:t>Сделать</a:t>
            </a:r>
            <a:r>
              <a:rPr sz="1400" spc="-5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отметку</a:t>
            </a:r>
            <a:r>
              <a:rPr sz="1400" spc="-5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в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графе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«отправить</a:t>
            </a:r>
            <a:r>
              <a:rPr sz="1400" b="1" spc="-40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ответ</a:t>
            </a:r>
            <a:r>
              <a:rPr sz="1400" b="1" spc="-25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по</a:t>
            </a:r>
            <a:r>
              <a:rPr sz="1400" b="1" spc="-40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электронной</a:t>
            </a:r>
            <a:r>
              <a:rPr sz="1400" b="1" spc="-35" dirty="0">
                <a:latin typeface="Times New Roman"/>
                <a:cs typeface="Times New Roman"/>
              </a:rPr>
              <a:t> </a:t>
            </a:r>
            <a:r>
              <a:rPr sz="1400" b="1" spc="-10" dirty="0">
                <a:latin typeface="Times New Roman"/>
                <a:cs typeface="Times New Roman"/>
              </a:rPr>
              <a:t>почте»</a:t>
            </a:r>
            <a:endParaRPr sz="1400">
              <a:latin typeface="Times New Roman"/>
              <a:cs typeface="Times New Roman"/>
            </a:endParaRPr>
          </a:p>
          <a:p>
            <a:pPr marL="189865" indent="-177165">
              <a:lnSpc>
                <a:spcPts val="1614"/>
              </a:lnSpc>
              <a:buAutoNum type="arabicPeriod" startAt="4"/>
              <a:tabLst>
                <a:tab pos="189865" algn="l"/>
              </a:tabLst>
            </a:pPr>
            <a:r>
              <a:rPr sz="1400" dirty="0">
                <a:latin typeface="Times New Roman"/>
                <a:cs typeface="Times New Roman"/>
              </a:rPr>
              <a:t>Ввести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защитный</a:t>
            </a:r>
            <a:r>
              <a:rPr sz="1400" spc="-40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код</a:t>
            </a:r>
            <a:r>
              <a:rPr sz="1400" b="1" spc="-40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с</a:t>
            </a:r>
            <a:r>
              <a:rPr sz="1400" b="1" spc="-30" dirty="0">
                <a:latin typeface="Times New Roman"/>
                <a:cs typeface="Times New Roman"/>
              </a:rPr>
              <a:t> </a:t>
            </a:r>
            <a:r>
              <a:rPr sz="1400" b="1" spc="-10" dirty="0">
                <a:latin typeface="Times New Roman"/>
                <a:cs typeface="Times New Roman"/>
              </a:rPr>
              <a:t>картинки</a:t>
            </a:r>
            <a:endParaRPr sz="1400">
              <a:latin typeface="Times New Roman"/>
              <a:cs typeface="Times New Roman"/>
            </a:endParaRPr>
          </a:p>
          <a:p>
            <a:pPr marL="189865" indent="-177165">
              <a:lnSpc>
                <a:spcPts val="1650"/>
              </a:lnSpc>
              <a:buAutoNum type="arabicPeriod" startAt="4"/>
              <a:tabLst>
                <a:tab pos="189865" algn="l"/>
              </a:tabLst>
            </a:pPr>
            <a:r>
              <a:rPr sz="1400" dirty="0">
                <a:latin typeface="Times New Roman"/>
                <a:cs typeface="Times New Roman"/>
              </a:rPr>
              <a:t>Нажать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–</a:t>
            </a:r>
            <a:r>
              <a:rPr sz="1400" spc="-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кнопку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«направить</a:t>
            </a:r>
            <a:r>
              <a:rPr sz="1400" b="1" spc="-25" dirty="0">
                <a:latin typeface="Times New Roman"/>
                <a:cs typeface="Times New Roman"/>
              </a:rPr>
              <a:t> </a:t>
            </a:r>
            <a:r>
              <a:rPr sz="1400" b="1" spc="-10" dirty="0">
                <a:latin typeface="Times New Roman"/>
                <a:cs typeface="Times New Roman"/>
              </a:rPr>
              <a:t>сообщение»</a:t>
            </a:r>
            <a:r>
              <a:rPr sz="1400" b="1" spc="-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(ответ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о</a:t>
            </a:r>
            <a:r>
              <a:rPr sz="1400" spc="-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результатах</a:t>
            </a:r>
            <a:r>
              <a:rPr sz="1400" spc="-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проверки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придет</a:t>
            </a:r>
            <a:r>
              <a:rPr sz="1400" spc="-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на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ваш</a:t>
            </a:r>
            <a:r>
              <a:rPr sz="1400" spc="-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е-</a:t>
            </a:r>
            <a:r>
              <a:rPr sz="1400" spc="-10" dirty="0">
                <a:latin typeface="Times New Roman"/>
                <a:cs typeface="Times New Roman"/>
              </a:rPr>
              <a:t>mail)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06627" y="4052697"/>
            <a:ext cx="9281160" cy="29235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553720">
              <a:lnSpc>
                <a:spcPct val="100000"/>
              </a:lnSpc>
              <a:spcBef>
                <a:spcPts val="95"/>
              </a:spcBef>
            </a:pPr>
            <a:r>
              <a:rPr sz="1600" b="1" dirty="0">
                <a:solidFill>
                  <a:srgbClr val="1F1F1F"/>
                </a:solidFill>
                <a:latin typeface="Times New Roman"/>
                <a:cs typeface="Times New Roman"/>
              </a:rPr>
              <a:t>Как</a:t>
            </a:r>
            <a:r>
              <a:rPr sz="1600" b="1" spc="-50" dirty="0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sz="1600" b="1" dirty="0">
                <a:solidFill>
                  <a:srgbClr val="1F1F1F"/>
                </a:solidFill>
                <a:latin typeface="Times New Roman"/>
                <a:cs typeface="Times New Roman"/>
              </a:rPr>
              <a:t>уберечь</a:t>
            </a:r>
            <a:r>
              <a:rPr sz="1600" b="1" spc="-45" dirty="0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sz="1600" b="1" dirty="0">
                <a:solidFill>
                  <a:srgbClr val="1F1F1F"/>
                </a:solidFill>
                <a:latin typeface="Times New Roman"/>
                <a:cs typeface="Times New Roman"/>
              </a:rPr>
              <a:t>своего</a:t>
            </a:r>
            <a:r>
              <a:rPr sz="1600" b="1" spc="-45" dirty="0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sz="1600" b="1" spc="-10" dirty="0">
                <a:solidFill>
                  <a:srgbClr val="1F1F1F"/>
                </a:solidFill>
                <a:latin typeface="Times New Roman"/>
                <a:cs typeface="Times New Roman"/>
              </a:rPr>
              <a:t>ребёнка?</a:t>
            </a:r>
            <a:endParaRPr sz="1600">
              <a:latin typeface="Times New Roman"/>
              <a:cs typeface="Times New Roman"/>
            </a:endParaRPr>
          </a:p>
          <a:p>
            <a:pPr marL="12700" marR="13970" indent="651510">
              <a:lnSpc>
                <a:spcPts val="1610"/>
              </a:lnSpc>
              <a:spcBef>
                <a:spcPts val="1630"/>
              </a:spcBef>
              <a:buChar char="-"/>
              <a:tabLst>
                <a:tab pos="664210" algn="l"/>
              </a:tabLst>
            </a:pPr>
            <a:r>
              <a:rPr sz="1400" dirty="0">
                <a:latin typeface="Times New Roman"/>
                <a:cs typeface="Times New Roman"/>
              </a:rPr>
              <a:t>Приучите ребенка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советоваться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со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взрослыми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и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немедленно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сообщать о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появлении</a:t>
            </a:r>
            <a:r>
              <a:rPr sz="1400" spc="1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нежелательной</a:t>
            </a:r>
            <a:r>
              <a:rPr sz="1400" spc="1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информации </a:t>
            </a:r>
            <a:r>
              <a:rPr sz="1400" dirty="0">
                <a:latin typeface="Times New Roman"/>
                <a:cs typeface="Times New Roman"/>
              </a:rPr>
              <a:t>подобного</a:t>
            </a:r>
            <a:r>
              <a:rPr sz="1400" spc="-60" dirty="0">
                <a:latin typeface="Times New Roman"/>
                <a:cs typeface="Times New Roman"/>
              </a:rPr>
              <a:t> </a:t>
            </a:r>
            <a:r>
              <a:rPr sz="1400" spc="-20" dirty="0">
                <a:latin typeface="Times New Roman"/>
                <a:cs typeface="Times New Roman"/>
              </a:rPr>
              <a:t>рода;</a:t>
            </a:r>
            <a:endParaRPr sz="1400">
              <a:latin typeface="Times New Roman"/>
              <a:cs typeface="Times New Roman"/>
            </a:endParaRPr>
          </a:p>
          <a:p>
            <a:pPr marL="675005" indent="-121285">
              <a:lnSpc>
                <a:spcPts val="1530"/>
              </a:lnSpc>
              <a:buChar char="-"/>
              <a:tabLst>
                <a:tab pos="675005" algn="l"/>
              </a:tabLst>
            </a:pPr>
            <a:r>
              <a:rPr sz="1400" dirty="0">
                <a:latin typeface="Times New Roman"/>
                <a:cs typeface="Times New Roman"/>
              </a:rPr>
              <a:t>Объясните</a:t>
            </a:r>
            <a:r>
              <a:rPr sz="1400" spc="114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детям,</a:t>
            </a:r>
            <a:r>
              <a:rPr sz="1400" spc="10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что</a:t>
            </a:r>
            <a:r>
              <a:rPr sz="1400" spc="114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далеко</a:t>
            </a:r>
            <a:r>
              <a:rPr sz="1400" spc="114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не</a:t>
            </a:r>
            <a:r>
              <a:rPr sz="1400" spc="114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все,</a:t>
            </a:r>
            <a:r>
              <a:rPr sz="1400" spc="10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что</a:t>
            </a:r>
            <a:r>
              <a:rPr sz="1400" spc="114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они</a:t>
            </a:r>
            <a:r>
              <a:rPr sz="1400" spc="114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могут</a:t>
            </a:r>
            <a:r>
              <a:rPr sz="1400" spc="1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прочесть</a:t>
            </a:r>
            <a:r>
              <a:rPr sz="1400" spc="1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или</a:t>
            </a:r>
            <a:r>
              <a:rPr sz="1400" spc="114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увидеть</a:t>
            </a:r>
            <a:r>
              <a:rPr sz="1400" spc="1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в</a:t>
            </a:r>
            <a:r>
              <a:rPr sz="1400" spc="1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Интернете</a:t>
            </a:r>
            <a:r>
              <a:rPr sz="1400" spc="16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–</a:t>
            </a:r>
            <a:r>
              <a:rPr sz="1400" spc="1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правда.</a:t>
            </a:r>
            <a:r>
              <a:rPr sz="1400" spc="1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Приучите</a:t>
            </a:r>
            <a:r>
              <a:rPr sz="1400" spc="114" dirty="0">
                <a:latin typeface="Times New Roman"/>
                <a:cs typeface="Times New Roman"/>
              </a:rPr>
              <a:t> </a:t>
            </a:r>
            <a:r>
              <a:rPr sz="1400" spc="-25" dirty="0">
                <a:latin typeface="Times New Roman"/>
                <a:cs typeface="Times New Roman"/>
              </a:rPr>
              <a:t>их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10"/>
              </a:lnSpc>
            </a:pPr>
            <a:r>
              <a:rPr sz="1400" dirty="0">
                <a:latin typeface="Times New Roman"/>
                <a:cs typeface="Times New Roman"/>
              </a:rPr>
              <a:t>спрашивать</a:t>
            </a:r>
            <a:r>
              <a:rPr sz="1400" spc="-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о</a:t>
            </a:r>
            <a:r>
              <a:rPr sz="1400" spc="-1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том,</a:t>
            </a:r>
            <a:r>
              <a:rPr sz="1400" spc="-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в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чем</a:t>
            </a:r>
            <a:r>
              <a:rPr sz="1400" spc="-1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они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не</a:t>
            </a:r>
            <a:r>
              <a:rPr sz="1400" spc="-10" dirty="0">
                <a:latin typeface="Times New Roman"/>
                <a:cs typeface="Times New Roman"/>
              </a:rPr>
              <a:t> уверены;</a:t>
            </a:r>
            <a:endParaRPr sz="1400">
              <a:latin typeface="Times New Roman"/>
              <a:cs typeface="Times New Roman"/>
            </a:endParaRPr>
          </a:p>
          <a:p>
            <a:pPr marL="12700" marR="5080" indent="688340">
              <a:lnSpc>
                <a:spcPts val="1610"/>
              </a:lnSpc>
              <a:spcBef>
                <a:spcPts val="75"/>
              </a:spcBef>
              <a:buChar char="-"/>
              <a:tabLst>
                <a:tab pos="701040" algn="l"/>
              </a:tabLst>
            </a:pPr>
            <a:r>
              <a:rPr sz="1400" dirty="0">
                <a:latin typeface="Times New Roman"/>
                <a:cs typeface="Times New Roman"/>
              </a:rPr>
              <a:t>Объясните</a:t>
            </a:r>
            <a:r>
              <a:rPr sz="1400" spc="29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ребенку,</a:t>
            </a:r>
            <a:r>
              <a:rPr sz="1400" spc="30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что</a:t>
            </a:r>
            <a:r>
              <a:rPr sz="1400" spc="30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нельзя</a:t>
            </a:r>
            <a:r>
              <a:rPr sz="1400" spc="30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разглашать</a:t>
            </a:r>
            <a:r>
              <a:rPr sz="1400" spc="29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в</a:t>
            </a:r>
            <a:r>
              <a:rPr sz="1400" spc="30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Интернете</a:t>
            </a:r>
            <a:r>
              <a:rPr sz="1400" spc="30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информацию</a:t>
            </a:r>
            <a:r>
              <a:rPr sz="1400" spc="30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личного</a:t>
            </a:r>
            <a:r>
              <a:rPr sz="1400" spc="29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характера</a:t>
            </a:r>
            <a:r>
              <a:rPr sz="1400" spc="29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(номер</a:t>
            </a:r>
            <a:r>
              <a:rPr sz="1400" spc="30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телефона, </a:t>
            </a:r>
            <a:r>
              <a:rPr sz="1400" dirty="0">
                <a:latin typeface="Times New Roman"/>
                <a:cs typeface="Times New Roman"/>
              </a:rPr>
              <a:t>домашний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адрес,</a:t>
            </a:r>
            <a:r>
              <a:rPr sz="1400" spc="-4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название/номер</a:t>
            </a:r>
            <a:r>
              <a:rPr sz="1400" spc="-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школы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и</a:t>
            </a:r>
            <a:r>
              <a:rPr sz="1400" spc="-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т.д.),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а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также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пересылать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интернет-знакомым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свои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фотографии;</a:t>
            </a:r>
            <a:endParaRPr sz="1400">
              <a:latin typeface="Times New Roman"/>
              <a:cs typeface="Times New Roman"/>
            </a:endParaRPr>
          </a:p>
          <a:p>
            <a:pPr marL="12700" marR="13335" indent="671195">
              <a:lnSpc>
                <a:spcPts val="1610"/>
              </a:lnSpc>
              <a:spcBef>
                <a:spcPts val="15"/>
              </a:spcBef>
              <a:buChar char="-"/>
              <a:tabLst>
                <a:tab pos="683895" algn="l"/>
              </a:tabLst>
            </a:pPr>
            <a:r>
              <a:rPr sz="1400" dirty="0">
                <a:latin typeface="Times New Roman"/>
                <a:cs typeface="Times New Roman"/>
              </a:rPr>
              <a:t>Выработайте</a:t>
            </a:r>
            <a:r>
              <a:rPr sz="1400" spc="16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«семейные</a:t>
            </a:r>
            <a:r>
              <a:rPr sz="1400" spc="16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правила»</a:t>
            </a:r>
            <a:r>
              <a:rPr sz="1400" spc="1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использования</a:t>
            </a:r>
            <a:r>
              <a:rPr sz="1400" spc="16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Интернета.</a:t>
            </a:r>
            <a:r>
              <a:rPr sz="1400" spc="16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Ориентируясь</a:t>
            </a:r>
            <a:r>
              <a:rPr sz="1400" spc="16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на</a:t>
            </a:r>
            <a:r>
              <a:rPr sz="1400" spc="15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них,</a:t>
            </a:r>
            <a:r>
              <a:rPr sz="1400" spc="16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ребенок</a:t>
            </a:r>
            <a:r>
              <a:rPr sz="1400" spc="15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будет</a:t>
            </a:r>
            <a:r>
              <a:rPr sz="1400" spc="16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знать,</a:t>
            </a:r>
            <a:r>
              <a:rPr sz="1400" spc="160" dirty="0">
                <a:latin typeface="Times New Roman"/>
                <a:cs typeface="Times New Roman"/>
              </a:rPr>
              <a:t> </a:t>
            </a:r>
            <a:r>
              <a:rPr sz="1400" spc="-25" dirty="0">
                <a:latin typeface="Times New Roman"/>
                <a:cs typeface="Times New Roman"/>
              </a:rPr>
              <a:t>как </a:t>
            </a:r>
            <a:r>
              <a:rPr sz="1400" dirty="0">
                <a:latin typeface="Times New Roman"/>
                <a:cs typeface="Times New Roman"/>
              </a:rPr>
              <a:t>поступать</a:t>
            </a:r>
            <a:r>
              <a:rPr sz="1400" spc="-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при</a:t>
            </a:r>
            <a:r>
              <a:rPr sz="1400" spc="-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столкновении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с</a:t>
            </a:r>
            <a:r>
              <a:rPr sz="1400" spc="-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негативным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контентом;</a:t>
            </a:r>
            <a:endParaRPr sz="1400">
              <a:latin typeface="Times New Roman"/>
              <a:cs typeface="Times New Roman"/>
            </a:endParaRPr>
          </a:p>
          <a:p>
            <a:pPr marL="690245" indent="-136525">
              <a:lnSpc>
                <a:spcPts val="1530"/>
              </a:lnSpc>
              <a:buChar char="-"/>
              <a:tabLst>
                <a:tab pos="690245" algn="l"/>
              </a:tabLst>
            </a:pPr>
            <a:r>
              <a:rPr sz="1400" dirty="0">
                <a:latin typeface="Times New Roman"/>
                <a:cs typeface="Times New Roman"/>
              </a:rPr>
              <a:t>Включите</a:t>
            </a:r>
            <a:r>
              <a:rPr sz="1400" spc="21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программы</a:t>
            </a:r>
            <a:r>
              <a:rPr sz="1400" spc="2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родительского</a:t>
            </a:r>
            <a:r>
              <a:rPr sz="1400" spc="21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контроля</a:t>
            </a:r>
            <a:r>
              <a:rPr sz="1400" spc="2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и</a:t>
            </a:r>
            <a:r>
              <a:rPr sz="1400" spc="2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безопасного</a:t>
            </a:r>
            <a:r>
              <a:rPr sz="1400" spc="229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поиска,</a:t>
            </a:r>
            <a:r>
              <a:rPr sz="1400" spc="2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которые</a:t>
            </a:r>
            <a:r>
              <a:rPr sz="1400" spc="2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помогут</a:t>
            </a:r>
            <a:r>
              <a:rPr sz="1400" spc="2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оградить</a:t>
            </a:r>
            <a:r>
              <a:rPr sz="1400" spc="21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ребенка</a:t>
            </a:r>
            <a:r>
              <a:rPr sz="1400" spc="225" dirty="0">
                <a:latin typeface="Times New Roman"/>
                <a:cs typeface="Times New Roman"/>
              </a:rPr>
              <a:t> </a:t>
            </a:r>
            <a:r>
              <a:rPr sz="1400" spc="-25" dirty="0">
                <a:latin typeface="Times New Roman"/>
                <a:cs typeface="Times New Roman"/>
              </a:rPr>
              <a:t>от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10"/>
              </a:lnSpc>
            </a:pPr>
            <a:r>
              <a:rPr sz="1400" dirty="0">
                <a:latin typeface="Times New Roman"/>
                <a:cs typeface="Times New Roman"/>
              </a:rPr>
              <a:t>нежелательного</a:t>
            </a:r>
            <a:r>
              <a:rPr sz="1400" spc="-4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контента;</a:t>
            </a:r>
            <a:endParaRPr sz="1400">
              <a:latin typeface="Times New Roman"/>
              <a:cs typeface="Times New Roman"/>
            </a:endParaRPr>
          </a:p>
          <a:p>
            <a:pPr marL="12700" marR="12065" indent="648335">
              <a:lnSpc>
                <a:spcPts val="1610"/>
              </a:lnSpc>
              <a:spcBef>
                <a:spcPts val="75"/>
              </a:spcBef>
              <a:buChar char="-"/>
              <a:tabLst>
                <a:tab pos="661035" algn="l"/>
              </a:tabLst>
            </a:pPr>
            <a:r>
              <a:rPr sz="1400" dirty="0">
                <a:latin typeface="Times New Roman"/>
                <a:cs typeface="Times New Roman"/>
              </a:rPr>
              <a:t>Будьте</a:t>
            </a:r>
            <a:r>
              <a:rPr sz="1400" spc="-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в</a:t>
            </a:r>
            <a:r>
              <a:rPr sz="1400" spc="-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курсе,</a:t>
            </a:r>
            <a:r>
              <a:rPr sz="1400" spc="-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с</a:t>
            </a:r>
            <a:r>
              <a:rPr sz="1400" spc="-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кем контактирует</a:t>
            </a:r>
            <a:r>
              <a:rPr sz="1400" spc="-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в</a:t>
            </a:r>
            <a:r>
              <a:rPr sz="1400" spc="-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Интернете</a:t>
            </a:r>
            <a:r>
              <a:rPr sz="1400" spc="-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ваш</a:t>
            </a:r>
            <a:r>
              <a:rPr sz="1400" spc="-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ребенок,</a:t>
            </a:r>
            <a:r>
              <a:rPr sz="1400" spc="-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старайтесь</a:t>
            </a:r>
            <a:r>
              <a:rPr sz="1400" spc="-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регулярно</a:t>
            </a:r>
            <a:r>
              <a:rPr sz="1400" spc="-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проверять</a:t>
            </a:r>
            <a:r>
              <a:rPr sz="1400" spc="-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список</a:t>
            </a:r>
            <a:r>
              <a:rPr sz="1400" spc="-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контактов </a:t>
            </a:r>
            <a:r>
              <a:rPr sz="1400" dirty="0">
                <a:latin typeface="Times New Roman"/>
                <a:cs typeface="Times New Roman"/>
              </a:rPr>
              <a:t>своих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детей,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чтобы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убедиться,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что</a:t>
            </a:r>
            <a:r>
              <a:rPr sz="1400" spc="-1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они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лично</a:t>
            </a:r>
            <a:r>
              <a:rPr sz="1400" spc="-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знают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всех,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с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кем</a:t>
            </a:r>
            <a:r>
              <a:rPr sz="1400" spc="-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они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общаются;</a:t>
            </a:r>
            <a:endParaRPr sz="1400">
              <a:latin typeface="Times New Roman"/>
              <a:cs typeface="Times New Roman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70432" y="2511552"/>
            <a:ext cx="3543300" cy="132435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6627" y="1051306"/>
            <a:ext cx="9279890" cy="1265555"/>
          </a:xfrm>
          <a:prstGeom prst="rect">
            <a:avLst/>
          </a:prstGeom>
        </p:spPr>
        <p:txBody>
          <a:bodyPr vert="horz" wrap="square" lIns="0" tIns="27305" rIns="0" bIns="0" rtlCol="0">
            <a:spAutoFit/>
          </a:bodyPr>
          <a:lstStyle/>
          <a:p>
            <a:pPr marL="12700" marR="5080" indent="541020" algn="just">
              <a:lnSpc>
                <a:spcPts val="1610"/>
              </a:lnSpc>
              <a:spcBef>
                <a:spcPts val="215"/>
              </a:spcBef>
            </a:pPr>
            <a:r>
              <a:rPr sz="1400" dirty="0">
                <a:latin typeface="Times New Roman"/>
                <a:cs typeface="Times New Roman"/>
              </a:rPr>
              <a:t>Тем</a:t>
            </a:r>
            <a:r>
              <a:rPr sz="1400" spc="2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не</a:t>
            </a:r>
            <a:r>
              <a:rPr sz="1400" spc="254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менее,</a:t>
            </a:r>
            <a:r>
              <a:rPr sz="1400" spc="25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помните,</a:t>
            </a:r>
            <a:r>
              <a:rPr sz="1400" spc="25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что</a:t>
            </a:r>
            <a:r>
              <a:rPr sz="1400" spc="254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невозможно</a:t>
            </a:r>
            <a:r>
              <a:rPr sz="1400" spc="25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всегда</a:t>
            </a:r>
            <a:r>
              <a:rPr sz="1400" spc="25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находиться</a:t>
            </a:r>
            <a:r>
              <a:rPr sz="1400" spc="254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рядом</a:t>
            </a:r>
            <a:r>
              <a:rPr sz="1400" spc="25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с</a:t>
            </a:r>
            <a:r>
              <a:rPr sz="1400" spc="25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детьми</a:t>
            </a:r>
            <a:r>
              <a:rPr sz="1400" spc="2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и</a:t>
            </a:r>
            <a:r>
              <a:rPr sz="1400" spc="25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постоянно</a:t>
            </a:r>
            <a:r>
              <a:rPr sz="1400" spc="254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их</a:t>
            </a:r>
            <a:r>
              <a:rPr sz="1400" spc="254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контролировать. </a:t>
            </a:r>
            <a:r>
              <a:rPr sz="1400" dirty="0">
                <a:latin typeface="Times New Roman"/>
                <a:cs typeface="Times New Roman"/>
              </a:rPr>
              <a:t>Доверительные</a:t>
            </a:r>
            <a:r>
              <a:rPr sz="1400" spc="210" dirty="0">
                <a:latin typeface="Times New Roman"/>
                <a:cs typeface="Times New Roman"/>
              </a:rPr>
              <a:t>  </a:t>
            </a:r>
            <a:r>
              <a:rPr sz="1400" dirty="0">
                <a:latin typeface="Times New Roman"/>
                <a:cs typeface="Times New Roman"/>
              </a:rPr>
              <a:t>отношения</a:t>
            </a:r>
            <a:r>
              <a:rPr sz="1400" spc="215" dirty="0">
                <a:latin typeface="Times New Roman"/>
                <a:cs typeface="Times New Roman"/>
              </a:rPr>
              <a:t>  </a:t>
            </a:r>
            <a:r>
              <a:rPr sz="1400" dirty="0">
                <a:latin typeface="Times New Roman"/>
                <a:cs typeface="Times New Roman"/>
              </a:rPr>
              <a:t>с</a:t>
            </a:r>
            <a:r>
              <a:rPr sz="1400" spc="215" dirty="0">
                <a:latin typeface="Times New Roman"/>
                <a:cs typeface="Times New Roman"/>
              </a:rPr>
              <a:t>  </a:t>
            </a:r>
            <a:r>
              <a:rPr sz="1400" dirty="0">
                <a:latin typeface="Times New Roman"/>
                <a:cs typeface="Times New Roman"/>
              </a:rPr>
              <a:t>детьми,</a:t>
            </a:r>
            <a:r>
              <a:rPr sz="1400" spc="220" dirty="0">
                <a:latin typeface="Times New Roman"/>
                <a:cs typeface="Times New Roman"/>
              </a:rPr>
              <a:t>  </a:t>
            </a:r>
            <a:r>
              <a:rPr sz="1400" dirty="0">
                <a:latin typeface="Times New Roman"/>
                <a:cs typeface="Times New Roman"/>
              </a:rPr>
              <a:t>открытый</a:t>
            </a:r>
            <a:r>
              <a:rPr sz="1400" spc="215" dirty="0">
                <a:latin typeface="Times New Roman"/>
                <a:cs typeface="Times New Roman"/>
              </a:rPr>
              <a:t>  </a:t>
            </a:r>
            <a:r>
              <a:rPr sz="1400" dirty="0">
                <a:latin typeface="Times New Roman"/>
                <a:cs typeface="Times New Roman"/>
              </a:rPr>
              <a:t>и</a:t>
            </a:r>
            <a:r>
              <a:rPr sz="1400" spc="215" dirty="0">
                <a:latin typeface="Times New Roman"/>
                <a:cs typeface="Times New Roman"/>
              </a:rPr>
              <a:t>  </a:t>
            </a:r>
            <a:r>
              <a:rPr sz="1400" dirty="0">
                <a:latin typeface="Times New Roman"/>
                <a:cs typeface="Times New Roman"/>
              </a:rPr>
              <a:t>доброжелательный</a:t>
            </a:r>
            <a:r>
              <a:rPr sz="1400" spc="215" dirty="0">
                <a:latin typeface="Times New Roman"/>
                <a:cs typeface="Times New Roman"/>
              </a:rPr>
              <a:t>  </a:t>
            </a:r>
            <a:r>
              <a:rPr sz="1400" dirty="0">
                <a:latin typeface="Times New Roman"/>
                <a:cs typeface="Times New Roman"/>
              </a:rPr>
              <a:t>диалог</a:t>
            </a:r>
            <a:r>
              <a:rPr sz="1400" spc="220" dirty="0">
                <a:latin typeface="Times New Roman"/>
                <a:cs typeface="Times New Roman"/>
              </a:rPr>
              <a:t>  </a:t>
            </a:r>
            <a:r>
              <a:rPr sz="1400" dirty="0">
                <a:latin typeface="Times New Roman"/>
                <a:cs typeface="Times New Roman"/>
              </a:rPr>
              <a:t>зачастую</a:t>
            </a:r>
            <a:r>
              <a:rPr sz="1400" spc="215" dirty="0">
                <a:latin typeface="Times New Roman"/>
                <a:cs typeface="Times New Roman"/>
              </a:rPr>
              <a:t>  </a:t>
            </a:r>
            <a:r>
              <a:rPr sz="1400" dirty="0">
                <a:latin typeface="Times New Roman"/>
                <a:cs typeface="Times New Roman"/>
              </a:rPr>
              <a:t>может</a:t>
            </a:r>
            <a:r>
              <a:rPr sz="1400" spc="210" dirty="0">
                <a:latin typeface="Times New Roman"/>
                <a:cs typeface="Times New Roman"/>
              </a:rPr>
              <a:t>  </a:t>
            </a:r>
            <a:r>
              <a:rPr sz="1400" dirty="0">
                <a:latin typeface="Times New Roman"/>
                <a:cs typeface="Times New Roman"/>
              </a:rPr>
              <a:t>быть</a:t>
            </a:r>
            <a:r>
              <a:rPr sz="1400" spc="245" dirty="0">
                <a:latin typeface="Times New Roman"/>
                <a:cs typeface="Times New Roman"/>
              </a:rPr>
              <a:t>  </a:t>
            </a:r>
            <a:r>
              <a:rPr sz="1400" spc="-10" dirty="0">
                <a:latin typeface="Times New Roman"/>
                <a:cs typeface="Times New Roman"/>
              </a:rPr>
              <a:t>гораздо </a:t>
            </a:r>
            <a:r>
              <a:rPr sz="1400" dirty="0">
                <a:latin typeface="Times New Roman"/>
                <a:cs typeface="Times New Roman"/>
              </a:rPr>
              <a:t>конструктивнее,</a:t>
            </a:r>
            <a:r>
              <a:rPr sz="1400" spc="250" dirty="0">
                <a:latin typeface="Times New Roman"/>
                <a:cs typeface="Times New Roman"/>
              </a:rPr>
              <a:t>  </a:t>
            </a:r>
            <a:r>
              <a:rPr sz="1400" dirty="0">
                <a:latin typeface="Times New Roman"/>
                <a:cs typeface="Times New Roman"/>
              </a:rPr>
              <a:t>чем</a:t>
            </a:r>
            <a:r>
              <a:rPr sz="1400" spc="254" dirty="0">
                <a:latin typeface="Times New Roman"/>
                <a:cs typeface="Times New Roman"/>
              </a:rPr>
              <a:t>  </a:t>
            </a:r>
            <a:r>
              <a:rPr sz="1400" dirty="0">
                <a:latin typeface="Times New Roman"/>
                <a:cs typeface="Times New Roman"/>
              </a:rPr>
              <a:t>постоянное</a:t>
            </a:r>
            <a:r>
              <a:rPr sz="1400" spc="245" dirty="0">
                <a:latin typeface="Times New Roman"/>
                <a:cs typeface="Times New Roman"/>
              </a:rPr>
              <a:t>  </a:t>
            </a:r>
            <a:r>
              <a:rPr sz="1400" dirty="0">
                <a:latin typeface="Times New Roman"/>
                <a:cs typeface="Times New Roman"/>
              </a:rPr>
              <a:t>отслеживание</a:t>
            </a:r>
            <a:r>
              <a:rPr sz="1400" spc="254" dirty="0">
                <a:latin typeface="Times New Roman"/>
                <a:cs typeface="Times New Roman"/>
              </a:rPr>
              <a:t>  </a:t>
            </a:r>
            <a:r>
              <a:rPr sz="1400" dirty="0">
                <a:latin typeface="Times New Roman"/>
                <a:cs typeface="Times New Roman"/>
              </a:rPr>
              <a:t>посещаемых</a:t>
            </a:r>
            <a:r>
              <a:rPr sz="1400" spc="254" dirty="0">
                <a:latin typeface="Times New Roman"/>
                <a:cs typeface="Times New Roman"/>
              </a:rPr>
              <a:t>  </a:t>
            </a:r>
            <a:r>
              <a:rPr sz="1400" dirty="0">
                <a:latin typeface="Times New Roman"/>
                <a:cs typeface="Times New Roman"/>
              </a:rPr>
              <a:t>сайтов</a:t>
            </a:r>
            <a:r>
              <a:rPr sz="1400" spc="250" dirty="0">
                <a:latin typeface="Times New Roman"/>
                <a:cs typeface="Times New Roman"/>
              </a:rPr>
              <a:t>  </a:t>
            </a:r>
            <a:r>
              <a:rPr sz="1400" dirty="0">
                <a:latin typeface="Times New Roman"/>
                <a:cs typeface="Times New Roman"/>
              </a:rPr>
              <a:t>и</a:t>
            </a:r>
            <a:r>
              <a:rPr sz="1400" spc="245" dirty="0">
                <a:latin typeface="Times New Roman"/>
                <a:cs typeface="Times New Roman"/>
              </a:rPr>
              <a:t>  </a:t>
            </a:r>
            <a:r>
              <a:rPr sz="1400" dirty="0">
                <a:latin typeface="Times New Roman"/>
                <a:cs typeface="Times New Roman"/>
              </a:rPr>
              <a:t>блокировка</a:t>
            </a:r>
            <a:r>
              <a:rPr sz="1400" spc="250" dirty="0">
                <a:latin typeface="Times New Roman"/>
                <a:cs typeface="Times New Roman"/>
              </a:rPr>
              <a:t>  </a:t>
            </a:r>
            <a:r>
              <a:rPr sz="1400" dirty="0">
                <a:latin typeface="Times New Roman"/>
                <a:cs typeface="Times New Roman"/>
              </a:rPr>
              <a:t>всевозможного</a:t>
            </a:r>
            <a:r>
              <a:rPr sz="1400" spc="250" dirty="0">
                <a:latin typeface="Times New Roman"/>
                <a:cs typeface="Times New Roman"/>
              </a:rPr>
              <a:t>  </a:t>
            </a:r>
            <a:r>
              <a:rPr sz="1400" spc="-10" dirty="0">
                <a:latin typeface="Times New Roman"/>
                <a:cs typeface="Times New Roman"/>
              </a:rPr>
              <a:t>контента.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25"/>
              </a:spcBef>
            </a:pPr>
            <a:endParaRPr sz="1400">
              <a:latin typeface="Times New Roman"/>
              <a:cs typeface="Times New Roman"/>
            </a:endParaRPr>
          </a:p>
          <a:p>
            <a:pPr marL="5988685">
              <a:lnSpc>
                <a:spcPct val="100000"/>
              </a:lnSpc>
            </a:pPr>
            <a:r>
              <a:rPr sz="1400" b="1" dirty="0">
                <a:latin typeface="Times New Roman"/>
                <a:cs typeface="Times New Roman"/>
              </a:rPr>
              <a:t>УМВД</a:t>
            </a:r>
            <a:r>
              <a:rPr sz="1400" b="1" spc="-20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России</a:t>
            </a:r>
            <a:r>
              <a:rPr sz="1400" b="1" spc="-25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по</a:t>
            </a:r>
            <a:r>
              <a:rPr sz="1400" b="1" spc="-15" dirty="0">
                <a:latin typeface="Times New Roman"/>
                <a:cs typeface="Times New Roman"/>
              </a:rPr>
              <a:t> </a:t>
            </a:r>
            <a:r>
              <a:rPr sz="1400" b="1" spc="-10" dirty="0">
                <a:latin typeface="Times New Roman"/>
                <a:cs typeface="Times New Roman"/>
              </a:rPr>
              <a:t>Мурманской</a:t>
            </a:r>
            <a:r>
              <a:rPr sz="1400" b="1" spc="-30" dirty="0">
                <a:latin typeface="Times New Roman"/>
                <a:cs typeface="Times New Roman"/>
              </a:rPr>
              <a:t> </a:t>
            </a:r>
            <a:r>
              <a:rPr sz="1400" b="1" spc="-10" dirty="0">
                <a:latin typeface="Times New Roman"/>
                <a:cs typeface="Times New Roman"/>
              </a:rPr>
              <a:t>области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</TotalTime>
  <Words>601</Words>
  <Application>Microsoft Office PowerPoint</Application>
  <PresentationFormat>Произвольный</PresentationFormat>
  <Paragraphs>30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Office Theme</vt:lpstr>
      <vt:lpstr>Слайд 1</vt:lpstr>
      <vt:lpstr>Слайд 2</vt:lpstr>
      <vt:lpstr>Слайд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Римма</dc:creator>
  <cp:lastModifiedBy>lenovo</cp:lastModifiedBy>
  <cp:revision>2</cp:revision>
  <dcterms:created xsi:type="dcterms:W3CDTF">2024-12-04T06:49:32Z</dcterms:created>
  <dcterms:modified xsi:type="dcterms:W3CDTF">2024-12-04T06:52:05Z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2018-10-05T00:00:00Z</vt:filetime>
  </property>
  <property fmtid="{D5CDD505-2E9C-101B-9397-08002B2CF9AE}" pid="3" name="Creator">
    <vt:lpwstr>Microsoft® Word 2013</vt:lpwstr>
  </property>
  <property fmtid="{D5CDD505-2E9C-101B-9397-08002B2CF9AE}" pid="4" name="LastSaved">
    <vt:filetime>2024-12-04T00:00:00Z</vt:filetime>
  </property>
  <property fmtid="{D5CDD505-2E9C-101B-9397-08002B2CF9AE}" pid="5" name="Producer">
    <vt:lpwstr>Microsoft® Word 2013</vt:lpwstr>
  </property>
</Properties>
</file>