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2"/>
    <p:sldId id="273" r:id="rId3"/>
    <p:sldId id="274" r:id="rId4"/>
  </p:sldIdLst>
  <p:sldSz cx="10693400" cy="10693400"/>
  <p:notesSz cx="106934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12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ainternet.ru/hotline.php" TargetMode="External"/><Relationship Id="rId2" Type="http://schemas.openxmlformats.org/officeDocument/2006/relationships/hyperlink" Target="http://eais.rkn.gov.ru/feedback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zapret-info.gov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54354"/>
            <a:ext cx="9282430" cy="5786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08355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Как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противодействовать распространению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наркогенной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информации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в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сети </a:t>
            </a:r>
            <a:r>
              <a:rPr sz="1600" b="1" spc="-10" dirty="0">
                <a:latin typeface="Times New Roman"/>
                <a:cs typeface="Times New Roman"/>
              </a:rPr>
              <a:t>Интернет?</a:t>
            </a:r>
            <a:endParaRPr sz="1600">
              <a:latin typeface="Times New Roman"/>
              <a:cs typeface="Times New Roman"/>
            </a:endParaRPr>
          </a:p>
          <a:p>
            <a:pPr marL="12700" marR="5080" indent="541020" algn="just">
              <a:lnSpc>
                <a:spcPct val="95900"/>
              </a:lnSpc>
              <a:spcBef>
                <a:spcPts val="1575"/>
              </a:spcBef>
            </a:pPr>
            <a:r>
              <a:rPr sz="1400" dirty="0">
                <a:latin typeface="Times New Roman"/>
                <a:cs typeface="Times New Roman"/>
              </a:rPr>
              <a:t>Согласно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Постановлению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Правительства</a:t>
            </a:r>
            <a:r>
              <a:rPr sz="1400" spc="10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России</a:t>
            </a:r>
            <a:r>
              <a:rPr sz="1400" spc="10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от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26.10.2012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№</a:t>
            </a:r>
            <a:r>
              <a:rPr sz="1400" spc="10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1101</a:t>
            </a:r>
            <a:r>
              <a:rPr sz="1400" spc="245" dirty="0">
                <a:latin typeface="Times New Roman"/>
                <a:cs typeface="Times New Roman"/>
              </a:rPr>
              <a:t>   </a:t>
            </a:r>
            <a:r>
              <a:rPr sz="1400" dirty="0">
                <a:latin typeface="Times New Roman"/>
                <a:cs typeface="Times New Roman"/>
              </a:rPr>
              <a:t>«О</a:t>
            </a:r>
            <a:r>
              <a:rPr sz="1400" spc="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единой</a:t>
            </a:r>
            <a:r>
              <a:rPr sz="1400" spc="10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автоматизированной </a:t>
            </a:r>
            <a:r>
              <a:rPr sz="1400" dirty="0">
                <a:latin typeface="Times New Roman"/>
                <a:cs typeface="Times New Roman"/>
              </a:rPr>
              <a:t>информационной</a:t>
            </a:r>
            <a:r>
              <a:rPr sz="1400" spc="26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системе</a:t>
            </a:r>
            <a:r>
              <a:rPr sz="1400" spc="27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«Единый</a:t>
            </a:r>
            <a:r>
              <a:rPr sz="1400" spc="26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реестр</a:t>
            </a:r>
            <a:r>
              <a:rPr sz="1400" spc="26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доменных</a:t>
            </a:r>
            <a:r>
              <a:rPr sz="1400" spc="27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имен,</a:t>
            </a:r>
            <a:r>
              <a:rPr sz="1400" spc="27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указателей</a:t>
            </a:r>
            <a:r>
              <a:rPr sz="1400" spc="27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страниц</a:t>
            </a:r>
            <a:r>
              <a:rPr sz="1400" spc="27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сайтов</a:t>
            </a:r>
            <a:r>
              <a:rPr sz="1400" spc="27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65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информационно- </a:t>
            </a:r>
            <a:r>
              <a:rPr sz="1400" dirty="0">
                <a:latin typeface="Times New Roman"/>
                <a:cs typeface="Times New Roman"/>
              </a:rPr>
              <a:t>телекоммуникационной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сети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Интернет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сетевых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адресов,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позволяющих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идентифицировать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сайты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информационно- </a:t>
            </a:r>
            <a:r>
              <a:rPr sz="1400" dirty="0">
                <a:latin typeface="Times New Roman"/>
                <a:cs typeface="Times New Roman"/>
              </a:rPr>
              <a:t>телекоммуникационной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сети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Интернет,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содержащие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информацию,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распространение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которой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Российской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Федерации </a:t>
            </a:r>
            <a:r>
              <a:rPr sz="1400" dirty="0">
                <a:latin typeface="Times New Roman"/>
                <a:cs typeface="Times New Roman"/>
              </a:rPr>
              <a:t>запрещено»,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ноября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2012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года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осуществляется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учёт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интернет-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сайтов,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содержащих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запрещённую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информацию.</a:t>
            </a:r>
            <a:r>
              <a:rPr sz="1400" spc="140" dirty="0">
                <a:latin typeface="Times New Roman"/>
                <a:cs typeface="Times New Roman"/>
              </a:rPr>
              <a:t>  </a:t>
            </a:r>
            <a:r>
              <a:rPr sz="1400" spc="-50" dirty="0">
                <a:latin typeface="Times New Roman"/>
                <a:cs typeface="Times New Roman"/>
              </a:rPr>
              <a:t>К </a:t>
            </a:r>
            <a:r>
              <a:rPr sz="1400" dirty="0">
                <a:latin typeface="Times New Roman"/>
                <a:cs typeface="Times New Roman"/>
              </a:rPr>
              <a:t>данной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информации,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том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числе,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относятся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сведения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способах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приготовления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наркотиков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домашних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условиях, </a:t>
            </a:r>
            <a:r>
              <a:rPr sz="1400" dirty="0">
                <a:latin typeface="Times New Roman"/>
                <a:cs typeface="Times New Roman"/>
              </a:rPr>
              <a:t>реклама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наркотических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средств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психотропных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веществ,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также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образа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жизни,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связанного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их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потреблением.</a:t>
            </a:r>
            <a:endParaRPr sz="1400">
              <a:latin typeface="Times New Roman"/>
              <a:cs typeface="Times New Roman"/>
            </a:endParaRPr>
          </a:p>
          <a:p>
            <a:pPr marL="12700" marR="6350" indent="541020" algn="just">
              <a:lnSpc>
                <a:spcPts val="1610"/>
              </a:lnSpc>
              <a:spcBef>
                <a:spcPts val="40"/>
              </a:spcBef>
            </a:pPr>
            <a:r>
              <a:rPr sz="1400" dirty="0">
                <a:latin typeface="Times New Roman"/>
                <a:cs typeface="Times New Roman"/>
              </a:rPr>
              <a:t>Ведение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реестра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Интернет-</a:t>
            </a:r>
            <a:r>
              <a:rPr sz="1400" dirty="0">
                <a:latin typeface="Times New Roman"/>
                <a:cs typeface="Times New Roman"/>
              </a:rPr>
              <a:t>сайтов,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содержащих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информацию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(в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том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числе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наркогенную),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распространение </a:t>
            </a:r>
            <a:r>
              <a:rPr sz="1400" dirty="0">
                <a:latin typeface="Times New Roman"/>
                <a:cs typeface="Times New Roman"/>
              </a:rPr>
              <a:t>которой</a:t>
            </a:r>
            <a:r>
              <a:rPr sz="1400" spc="16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6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Российской</a:t>
            </a:r>
            <a:r>
              <a:rPr sz="1400" spc="17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Федерации</a:t>
            </a:r>
            <a:r>
              <a:rPr sz="1400" spc="16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запрещено,</a:t>
            </a:r>
            <a:r>
              <a:rPr sz="1400" spc="16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осуществляет</a:t>
            </a:r>
            <a:r>
              <a:rPr sz="1400" spc="17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Федеральная</a:t>
            </a:r>
            <a:r>
              <a:rPr sz="1400" spc="16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служба</a:t>
            </a:r>
            <a:r>
              <a:rPr sz="1400" spc="17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6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надзору</a:t>
            </a:r>
            <a:r>
              <a:rPr sz="1400" spc="15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6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сфере</a:t>
            </a:r>
            <a:r>
              <a:rPr sz="1400" spc="17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связи,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540"/>
              </a:lnSpc>
            </a:pPr>
            <a:r>
              <a:rPr sz="1400" dirty="0">
                <a:latin typeface="Times New Roman"/>
                <a:cs typeface="Times New Roman"/>
              </a:rPr>
              <a:t>информационных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технологий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массовых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коммуникаций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(Роскомнадзор).</a:t>
            </a:r>
            <a:endParaRPr sz="1400">
              <a:latin typeface="Times New Roman"/>
              <a:cs typeface="Times New Roman"/>
            </a:endParaRPr>
          </a:p>
          <a:p>
            <a:pPr marL="12700" marR="7620" indent="541020" algn="just">
              <a:lnSpc>
                <a:spcPct val="95900"/>
              </a:lnSpc>
              <a:spcBef>
                <a:spcPts val="35"/>
              </a:spcBef>
            </a:pPr>
            <a:r>
              <a:rPr sz="1400" dirty="0">
                <a:latin typeface="Times New Roman"/>
                <a:cs typeface="Times New Roman"/>
              </a:rPr>
              <a:t>Роскомнадзор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принимает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сообщения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граждан,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юридических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лиц,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индивидуальных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предпринимателей, органов </a:t>
            </a:r>
            <a:r>
              <a:rPr sz="1400" dirty="0">
                <a:latin typeface="Times New Roman"/>
                <a:cs typeface="Times New Roman"/>
              </a:rPr>
              <a:t>государственной</a:t>
            </a:r>
            <a:r>
              <a:rPr sz="1400" spc="14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власти,</a:t>
            </a:r>
            <a:r>
              <a:rPr sz="1400" spc="14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органов</a:t>
            </a:r>
            <a:r>
              <a:rPr sz="1400" spc="14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местного</a:t>
            </a:r>
            <a:r>
              <a:rPr sz="1400" spc="1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самоуправления</a:t>
            </a:r>
            <a:r>
              <a:rPr sz="1400" spc="14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1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наличии</a:t>
            </a:r>
            <a:r>
              <a:rPr sz="1400" spc="14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14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страницах</a:t>
            </a:r>
            <a:r>
              <a:rPr sz="1400" spc="1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сайтов</a:t>
            </a:r>
            <a:r>
              <a:rPr sz="1400" spc="14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4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сети</a:t>
            </a:r>
            <a:r>
              <a:rPr sz="1400" spc="14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Интернет </a:t>
            </a:r>
            <a:r>
              <a:rPr sz="1400" dirty="0">
                <a:latin typeface="Times New Roman"/>
                <a:cs typeface="Times New Roman"/>
              </a:rPr>
              <a:t>противоправной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информации.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Желающий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сообщить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подобную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информацию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может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зайти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страницу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Роскомнадзора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в </a:t>
            </a:r>
            <a:r>
              <a:rPr sz="1400" dirty="0">
                <a:latin typeface="Times New Roman"/>
                <a:cs typeface="Times New Roman"/>
              </a:rPr>
              <a:t>сети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Интернет,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расположенную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адресу: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http://eais.rkn.gov.ru/feedback/</a:t>
            </a:r>
            <a:r>
              <a:rPr sz="1400" b="1" spc="18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заполнить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предложенную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форму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указав Интернет-</a:t>
            </a:r>
            <a:r>
              <a:rPr sz="1400" dirty="0">
                <a:latin typeface="Times New Roman"/>
                <a:cs typeface="Times New Roman"/>
              </a:rPr>
              <a:t>адрес</a:t>
            </a:r>
            <a:r>
              <a:rPr sz="1400" spc="34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сайта,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котором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был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замечен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контент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(видео,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фото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3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информация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др.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виде)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вызывающая </a:t>
            </a:r>
            <a:r>
              <a:rPr sz="1400" dirty="0">
                <a:latin typeface="Times New Roman"/>
                <a:cs typeface="Times New Roman"/>
              </a:rPr>
              <a:t>сомнения</a:t>
            </a:r>
            <a:r>
              <a:rPr sz="1400" spc="37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своей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правомочности.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Подобную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информацию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также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можно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сообщить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посредством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Интернет-</a:t>
            </a:r>
            <a:r>
              <a:rPr sz="1400" spc="-10" dirty="0">
                <a:latin typeface="Times New Roman"/>
                <a:cs typeface="Times New Roman"/>
              </a:rPr>
              <a:t>сайта </a:t>
            </a:r>
            <a:r>
              <a:rPr sz="1400" dirty="0">
                <a:latin typeface="Times New Roman"/>
                <a:cs typeface="Times New Roman"/>
              </a:rPr>
              <a:t>некоммерческой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организации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«Лига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безопасного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интернета»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http://www.ligainternet.ru/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hotline.php</a:t>
            </a:r>
            <a:r>
              <a:rPr sz="1400" spc="-10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12700" marR="14604" indent="541020" algn="just">
              <a:lnSpc>
                <a:spcPts val="1610"/>
              </a:lnSpc>
              <a:spcBef>
                <a:spcPts val="40"/>
              </a:spcBef>
            </a:pPr>
            <a:r>
              <a:rPr sz="1400" dirty="0">
                <a:latin typeface="Times New Roman"/>
                <a:cs typeface="Times New Roman"/>
              </a:rPr>
              <a:t>Далее,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уполномоченными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органами</a:t>
            </a:r>
            <a:r>
              <a:rPr sz="1400" spc="25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принимается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решение,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соответствует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данная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информация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сведениям, </a:t>
            </a:r>
            <a:r>
              <a:rPr sz="1400" dirty="0">
                <a:latin typeface="Times New Roman"/>
                <a:cs typeface="Times New Roman"/>
              </a:rPr>
              <a:t>распространение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которых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запрещено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Российской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Федерации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включении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такого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сайта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перечень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запрещённых,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565"/>
              </a:lnSpc>
            </a:pPr>
            <a:r>
              <a:rPr sz="1400" dirty="0">
                <a:latin typeface="Times New Roman"/>
                <a:cs typeface="Times New Roman"/>
              </a:rPr>
              <a:t>если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информация,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располагаемая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свободном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доступе,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будет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удалена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страниц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интернет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ресурса.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8890" indent="541020">
              <a:lnSpc>
                <a:spcPts val="1620"/>
              </a:lnSpc>
            </a:pPr>
            <a:r>
              <a:rPr sz="1400" dirty="0">
                <a:latin typeface="Times New Roman"/>
                <a:cs typeface="Times New Roman"/>
              </a:rPr>
              <a:t>Если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обнаружили</a:t>
            </a:r>
            <a:r>
              <a:rPr sz="1400" spc="114" dirty="0">
                <a:latin typeface="Times New Roman"/>
                <a:cs typeface="Times New Roman"/>
              </a:rPr>
              <a:t>  </a:t>
            </a:r>
            <a:r>
              <a:rPr sz="1400" b="1" spc="-10" dirty="0">
                <a:latin typeface="Times New Roman"/>
                <a:cs typeface="Times New Roman"/>
              </a:rPr>
              <a:t>интернет-</a:t>
            </a:r>
            <a:r>
              <a:rPr sz="1400" b="1" dirty="0">
                <a:latin typeface="Times New Roman"/>
                <a:cs typeface="Times New Roman"/>
              </a:rPr>
              <a:t>сайт,</a:t>
            </a:r>
            <a:r>
              <a:rPr sz="1400" b="1" spc="10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интернет-</a:t>
            </a:r>
            <a:r>
              <a:rPr sz="1400" b="1" dirty="0">
                <a:latin typeface="Times New Roman"/>
                <a:cs typeface="Times New Roman"/>
              </a:rPr>
              <a:t>магазин,</a:t>
            </a:r>
            <a:r>
              <a:rPr sz="1400" b="1" spc="1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форум,</a:t>
            </a:r>
            <a:r>
              <a:rPr sz="1400" b="1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специализирующийся</a:t>
            </a:r>
            <a:r>
              <a:rPr sz="1400" spc="11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продаже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(рекламе) </a:t>
            </a:r>
            <a:r>
              <a:rPr sz="1400" dirty="0">
                <a:latin typeface="Times New Roman"/>
                <a:cs typeface="Times New Roman"/>
              </a:rPr>
              <a:t>наркотиков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необходимо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предпринять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следующие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действия:</a:t>
            </a:r>
            <a:endParaRPr sz="1400">
              <a:latin typeface="Times New Roman"/>
              <a:cs typeface="Times New Roman"/>
            </a:endParaRPr>
          </a:p>
          <a:p>
            <a:pPr marL="730885" indent="-177165">
              <a:lnSpc>
                <a:spcPts val="1530"/>
              </a:lnSpc>
              <a:buAutoNum type="arabicPeriod"/>
              <a:tabLst>
                <a:tab pos="730885" algn="l"/>
              </a:tabLst>
            </a:pPr>
            <a:r>
              <a:rPr sz="1400" dirty="0">
                <a:latin typeface="Times New Roman"/>
                <a:cs typeface="Times New Roman"/>
              </a:rPr>
              <a:t>Скопировать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его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ссылку</a:t>
            </a:r>
            <a:endParaRPr sz="1400">
              <a:latin typeface="Times New Roman"/>
              <a:cs typeface="Times New Roman"/>
            </a:endParaRPr>
          </a:p>
          <a:p>
            <a:pPr marL="730885" indent="-177165">
              <a:lnSpc>
                <a:spcPts val="1610"/>
              </a:lnSpc>
              <a:buAutoNum type="arabicPeriod"/>
              <a:tabLst>
                <a:tab pos="730885" algn="l"/>
              </a:tabLst>
            </a:pPr>
            <a:r>
              <a:rPr sz="1400" dirty="0">
                <a:latin typeface="Times New Roman"/>
                <a:cs typeface="Times New Roman"/>
              </a:rPr>
              <a:t>Войти на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сайт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Роскомнадзора: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  <a:hlinkClick r:id="rId4"/>
              </a:rPr>
              <a:t>www.zapret-info.gov.ru</a:t>
            </a:r>
            <a:endParaRPr sz="1400">
              <a:latin typeface="Times New Roman"/>
              <a:cs typeface="Times New Roman"/>
            </a:endParaRPr>
          </a:p>
          <a:p>
            <a:pPr marL="730885" indent="-177165">
              <a:lnSpc>
                <a:spcPts val="1645"/>
              </a:lnSpc>
              <a:buAutoNum type="arabicPeriod"/>
              <a:tabLst>
                <a:tab pos="730885" algn="l"/>
              </a:tabLst>
            </a:pPr>
            <a:r>
              <a:rPr sz="1400" dirty="0">
                <a:latin typeface="Times New Roman"/>
                <a:cs typeface="Times New Roman"/>
              </a:rPr>
              <a:t>Выбрать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окно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«прием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сообщений»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7952" y="1051306"/>
            <a:ext cx="7508240" cy="1262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865" indent="-177165">
              <a:lnSpc>
                <a:spcPts val="1645"/>
              </a:lnSpc>
              <a:spcBef>
                <a:spcPts val="100"/>
              </a:spcBef>
              <a:buAutoNum type="arabicPeriod" startAt="4"/>
              <a:tabLst>
                <a:tab pos="189865" algn="l"/>
              </a:tabLst>
            </a:pPr>
            <a:r>
              <a:rPr sz="1400" dirty="0">
                <a:latin typeface="Times New Roman"/>
                <a:cs typeface="Times New Roman"/>
              </a:rPr>
              <a:t>Вставить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ссылку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найденного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сайта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окно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«указатель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страницы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сайта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сети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«Интернет»</a:t>
            </a:r>
            <a:endParaRPr sz="1400">
              <a:latin typeface="Times New Roman"/>
              <a:cs typeface="Times New Roman"/>
            </a:endParaRPr>
          </a:p>
          <a:p>
            <a:pPr marL="189865" indent="-177165">
              <a:lnSpc>
                <a:spcPts val="1610"/>
              </a:lnSpc>
              <a:buAutoNum type="arabicPeriod" startAt="4"/>
              <a:tabLst>
                <a:tab pos="189865" algn="l"/>
              </a:tabLst>
            </a:pPr>
            <a:r>
              <a:rPr sz="1400" dirty="0">
                <a:latin typeface="Times New Roman"/>
                <a:cs typeface="Times New Roman"/>
              </a:rPr>
              <a:t>Выбрать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окне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«тип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информации»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строку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«признаки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пропаганды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наркотиков»</a:t>
            </a:r>
            <a:endParaRPr sz="1400">
              <a:latin typeface="Times New Roman"/>
              <a:cs typeface="Times New Roman"/>
            </a:endParaRPr>
          </a:p>
          <a:p>
            <a:pPr marL="189865" indent="-177165">
              <a:lnSpc>
                <a:spcPts val="1610"/>
              </a:lnSpc>
              <a:buAutoNum type="arabicPeriod" startAt="4"/>
              <a:tabLst>
                <a:tab pos="189865" algn="l"/>
              </a:tabLst>
            </a:pPr>
            <a:r>
              <a:rPr sz="1400" dirty="0">
                <a:latin typeface="Times New Roman"/>
                <a:cs typeface="Times New Roman"/>
              </a:rPr>
              <a:t>Заполнить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необходимые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графы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указать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свой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«e-</a:t>
            </a:r>
            <a:r>
              <a:rPr sz="1400" b="1" spc="-10" dirty="0">
                <a:latin typeface="Times New Roman"/>
                <a:cs typeface="Times New Roman"/>
              </a:rPr>
              <a:t>mail»</a:t>
            </a:r>
            <a:endParaRPr sz="1400">
              <a:latin typeface="Times New Roman"/>
              <a:cs typeface="Times New Roman"/>
            </a:endParaRPr>
          </a:p>
          <a:p>
            <a:pPr marL="189865" indent="-177165">
              <a:lnSpc>
                <a:spcPts val="1610"/>
              </a:lnSpc>
              <a:buAutoNum type="arabicPeriod" startAt="4"/>
              <a:tabLst>
                <a:tab pos="189865" algn="l"/>
              </a:tabLst>
            </a:pPr>
            <a:r>
              <a:rPr sz="1400" dirty="0">
                <a:latin typeface="Times New Roman"/>
                <a:cs typeface="Times New Roman"/>
              </a:rPr>
              <a:t>Сделать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отметку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графе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«отправить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ответ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электронной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почте»</a:t>
            </a:r>
            <a:endParaRPr sz="1400">
              <a:latin typeface="Times New Roman"/>
              <a:cs typeface="Times New Roman"/>
            </a:endParaRPr>
          </a:p>
          <a:p>
            <a:pPr marL="189865" indent="-177165">
              <a:lnSpc>
                <a:spcPts val="1614"/>
              </a:lnSpc>
              <a:buAutoNum type="arabicPeriod" startAt="4"/>
              <a:tabLst>
                <a:tab pos="189865" algn="l"/>
              </a:tabLst>
            </a:pPr>
            <a:r>
              <a:rPr sz="1400" dirty="0">
                <a:latin typeface="Times New Roman"/>
                <a:cs typeface="Times New Roman"/>
              </a:rPr>
              <a:t>Ввести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защитный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код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картинки</a:t>
            </a:r>
            <a:endParaRPr sz="1400">
              <a:latin typeface="Times New Roman"/>
              <a:cs typeface="Times New Roman"/>
            </a:endParaRPr>
          </a:p>
          <a:p>
            <a:pPr marL="189865" indent="-177165">
              <a:lnSpc>
                <a:spcPts val="1650"/>
              </a:lnSpc>
              <a:buAutoNum type="arabicPeriod" startAt="4"/>
              <a:tabLst>
                <a:tab pos="189865" algn="l"/>
              </a:tabLst>
            </a:pPr>
            <a:r>
              <a:rPr sz="1400" dirty="0">
                <a:latin typeface="Times New Roman"/>
                <a:cs typeface="Times New Roman"/>
              </a:rPr>
              <a:t>Нажать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кнопку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«направить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сообщение»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(ответ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результатах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проверки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придет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ваш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е-</a:t>
            </a:r>
            <a:r>
              <a:rPr sz="1400" spc="-10" dirty="0">
                <a:latin typeface="Times New Roman"/>
                <a:cs typeface="Times New Roman"/>
              </a:rPr>
              <a:t>mail)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4052697"/>
            <a:ext cx="9281160" cy="2923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372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1F1F1F"/>
                </a:solidFill>
                <a:latin typeface="Times New Roman"/>
                <a:cs typeface="Times New Roman"/>
              </a:rPr>
              <a:t>Как</a:t>
            </a:r>
            <a:r>
              <a:rPr sz="1600" b="1" spc="-5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1F1F"/>
                </a:solidFill>
                <a:latin typeface="Times New Roman"/>
                <a:cs typeface="Times New Roman"/>
              </a:rPr>
              <a:t>уберечь</a:t>
            </a:r>
            <a:r>
              <a:rPr sz="1600" b="1" spc="-4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1F1F"/>
                </a:solidFill>
                <a:latin typeface="Times New Roman"/>
                <a:cs typeface="Times New Roman"/>
              </a:rPr>
              <a:t>своего</a:t>
            </a:r>
            <a:r>
              <a:rPr sz="1600" b="1" spc="-4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1F1F"/>
                </a:solidFill>
                <a:latin typeface="Times New Roman"/>
                <a:cs typeface="Times New Roman"/>
              </a:rPr>
              <a:t>ребёнка?</a:t>
            </a:r>
            <a:endParaRPr sz="1600">
              <a:latin typeface="Times New Roman"/>
              <a:cs typeface="Times New Roman"/>
            </a:endParaRPr>
          </a:p>
          <a:p>
            <a:pPr marL="12700" marR="13970" indent="651510">
              <a:lnSpc>
                <a:spcPts val="1610"/>
              </a:lnSpc>
              <a:spcBef>
                <a:spcPts val="1630"/>
              </a:spcBef>
              <a:buChar char="-"/>
              <a:tabLst>
                <a:tab pos="664210" algn="l"/>
              </a:tabLst>
            </a:pPr>
            <a:r>
              <a:rPr sz="1400" dirty="0">
                <a:latin typeface="Times New Roman"/>
                <a:cs typeface="Times New Roman"/>
              </a:rPr>
              <a:t>Приучите ребенка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советоваться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взрослыми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немедленно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сообщать 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появлении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нежелательной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информации </a:t>
            </a:r>
            <a:r>
              <a:rPr sz="1400" dirty="0">
                <a:latin typeface="Times New Roman"/>
                <a:cs typeface="Times New Roman"/>
              </a:rPr>
              <a:t>подобного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рода;</a:t>
            </a:r>
            <a:endParaRPr sz="1400">
              <a:latin typeface="Times New Roman"/>
              <a:cs typeface="Times New Roman"/>
            </a:endParaRPr>
          </a:p>
          <a:p>
            <a:pPr marL="675005" indent="-121285">
              <a:lnSpc>
                <a:spcPts val="1530"/>
              </a:lnSpc>
              <a:buChar char="-"/>
              <a:tabLst>
                <a:tab pos="675005" algn="l"/>
              </a:tabLst>
            </a:pPr>
            <a:r>
              <a:rPr sz="1400" dirty="0">
                <a:latin typeface="Times New Roman"/>
                <a:cs typeface="Times New Roman"/>
              </a:rPr>
              <a:t>Объясните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детям,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далеко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все,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они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могут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прочесть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увидеть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Интернете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правда.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Приучите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их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спрашивать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том,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чем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они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-10" dirty="0">
                <a:latin typeface="Times New Roman"/>
                <a:cs typeface="Times New Roman"/>
              </a:rPr>
              <a:t> уверены;</a:t>
            </a:r>
            <a:endParaRPr sz="1400">
              <a:latin typeface="Times New Roman"/>
              <a:cs typeface="Times New Roman"/>
            </a:endParaRPr>
          </a:p>
          <a:p>
            <a:pPr marL="12700" marR="5080" indent="688340">
              <a:lnSpc>
                <a:spcPts val="1610"/>
              </a:lnSpc>
              <a:spcBef>
                <a:spcPts val="75"/>
              </a:spcBef>
              <a:buChar char="-"/>
              <a:tabLst>
                <a:tab pos="701040" algn="l"/>
              </a:tabLst>
            </a:pPr>
            <a:r>
              <a:rPr sz="1400" dirty="0">
                <a:latin typeface="Times New Roman"/>
                <a:cs typeface="Times New Roman"/>
              </a:rPr>
              <a:t>Объясните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ребенку,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нельзя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разглашать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Интернете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информацию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личного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характера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(номер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телефона, </a:t>
            </a:r>
            <a:r>
              <a:rPr sz="1400" dirty="0">
                <a:latin typeface="Times New Roman"/>
                <a:cs typeface="Times New Roman"/>
              </a:rPr>
              <a:t>домашний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адрес,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название/номер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школы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т.д.),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также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пересылать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интернет-знакомым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свои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фотографии;</a:t>
            </a:r>
            <a:endParaRPr sz="1400">
              <a:latin typeface="Times New Roman"/>
              <a:cs typeface="Times New Roman"/>
            </a:endParaRPr>
          </a:p>
          <a:p>
            <a:pPr marL="12700" marR="13335" indent="671195">
              <a:lnSpc>
                <a:spcPts val="1610"/>
              </a:lnSpc>
              <a:spcBef>
                <a:spcPts val="15"/>
              </a:spcBef>
              <a:buChar char="-"/>
              <a:tabLst>
                <a:tab pos="683895" algn="l"/>
              </a:tabLst>
            </a:pPr>
            <a:r>
              <a:rPr sz="1400" dirty="0">
                <a:latin typeface="Times New Roman"/>
                <a:cs typeface="Times New Roman"/>
              </a:rPr>
              <a:t>Выработайте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«семейные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правила»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использования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Интернета.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Ориентируясь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них,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ребенок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будет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знать,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как </a:t>
            </a:r>
            <a:r>
              <a:rPr sz="1400" dirty="0">
                <a:latin typeface="Times New Roman"/>
                <a:cs typeface="Times New Roman"/>
              </a:rPr>
              <a:t>поступать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столкновении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негативным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контентом;</a:t>
            </a:r>
            <a:endParaRPr sz="1400">
              <a:latin typeface="Times New Roman"/>
              <a:cs typeface="Times New Roman"/>
            </a:endParaRPr>
          </a:p>
          <a:p>
            <a:pPr marL="690245" indent="-136525">
              <a:lnSpc>
                <a:spcPts val="1530"/>
              </a:lnSpc>
              <a:buChar char="-"/>
              <a:tabLst>
                <a:tab pos="690245" algn="l"/>
              </a:tabLst>
            </a:pPr>
            <a:r>
              <a:rPr sz="1400" dirty="0">
                <a:latin typeface="Times New Roman"/>
                <a:cs typeface="Times New Roman"/>
              </a:rPr>
              <a:t>Включите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программы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родительского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контроля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безопасного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поиска,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которые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помогут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оградить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ребенка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от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нежелательного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контента;</a:t>
            </a:r>
            <a:endParaRPr sz="1400">
              <a:latin typeface="Times New Roman"/>
              <a:cs typeface="Times New Roman"/>
            </a:endParaRPr>
          </a:p>
          <a:p>
            <a:pPr marL="12700" marR="12065" indent="648335">
              <a:lnSpc>
                <a:spcPts val="1610"/>
              </a:lnSpc>
              <a:spcBef>
                <a:spcPts val="75"/>
              </a:spcBef>
              <a:buChar char="-"/>
              <a:tabLst>
                <a:tab pos="661035" algn="l"/>
              </a:tabLst>
            </a:pPr>
            <a:r>
              <a:rPr sz="1400" dirty="0">
                <a:latin typeface="Times New Roman"/>
                <a:cs typeface="Times New Roman"/>
              </a:rPr>
              <a:t>Будьте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курсе,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кем контактирует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Интернете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ваш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ребенок,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старайтесь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регулярно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проверять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список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контактов </a:t>
            </a:r>
            <a:r>
              <a:rPr sz="1400" dirty="0">
                <a:latin typeface="Times New Roman"/>
                <a:cs typeface="Times New Roman"/>
              </a:rPr>
              <a:t>своих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детей,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чтобы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убедиться,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они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лично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знают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всех,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кем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они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общаются;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0432" y="2511552"/>
            <a:ext cx="3543300" cy="13243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51306"/>
            <a:ext cx="9279890" cy="126555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541020" algn="just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Тем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менее,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помните,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невозможно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всегда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находиться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рядом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детьми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постоянно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их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контролировать. </a:t>
            </a:r>
            <a:r>
              <a:rPr sz="1400" dirty="0">
                <a:latin typeface="Times New Roman"/>
                <a:cs typeface="Times New Roman"/>
              </a:rPr>
              <a:t>Доверительные</a:t>
            </a:r>
            <a:r>
              <a:rPr sz="1400" spc="21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отношения</a:t>
            </a:r>
            <a:r>
              <a:rPr sz="1400" spc="21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21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детьми,</a:t>
            </a:r>
            <a:r>
              <a:rPr sz="1400" spc="2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открытый</a:t>
            </a:r>
            <a:r>
              <a:rPr sz="1400" spc="21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21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доброжелательный</a:t>
            </a:r>
            <a:r>
              <a:rPr sz="1400" spc="21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диалог</a:t>
            </a:r>
            <a:r>
              <a:rPr sz="1400" spc="2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зачастую</a:t>
            </a:r>
            <a:r>
              <a:rPr sz="1400" spc="21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может</a:t>
            </a:r>
            <a:r>
              <a:rPr sz="1400" spc="21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быть</a:t>
            </a:r>
            <a:r>
              <a:rPr sz="1400" spc="245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гораздо </a:t>
            </a:r>
            <a:r>
              <a:rPr sz="1400" dirty="0">
                <a:latin typeface="Times New Roman"/>
                <a:cs typeface="Times New Roman"/>
              </a:rPr>
              <a:t>конструктивнее,</a:t>
            </a:r>
            <a:r>
              <a:rPr sz="1400" spc="25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чем</a:t>
            </a:r>
            <a:r>
              <a:rPr sz="1400" spc="25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постоянное</a:t>
            </a:r>
            <a:r>
              <a:rPr sz="1400" spc="2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отслеживание</a:t>
            </a:r>
            <a:r>
              <a:rPr sz="1400" spc="25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посещаемых</a:t>
            </a:r>
            <a:r>
              <a:rPr sz="1400" spc="25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сайтов</a:t>
            </a:r>
            <a:r>
              <a:rPr sz="1400" spc="25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2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блокировка</a:t>
            </a:r>
            <a:r>
              <a:rPr sz="1400" spc="25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всевозможного</a:t>
            </a:r>
            <a:r>
              <a:rPr sz="1400" spc="25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контента.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25"/>
              </a:spcBef>
            </a:pPr>
            <a:endParaRPr sz="1400">
              <a:latin typeface="Times New Roman"/>
              <a:cs typeface="Times New Roman"/>
            </a:endParaRPr>
          </a:p>
          <a:p>
            <a:pPr marL="598868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УМВД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России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Мурманской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области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601</Words>
  <Application>Microsoft Office PowerPoint</Application>
  <PresentationFormat>Произвольный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Римма</dc:creator>
  <cp:lastModifiedBy>lenovo</cp:lastModifiedBy>
  <cp:revision>2</cp:revision>
  <dcterms:created xsi:type="dcterms:W3CDTF">2024-12-04T06:49:32Z</dcterms:created>
  <dcterms:modified xsi:type="dcterms:W3CDTF">2024-12-04T06:52:05Z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2018-10-05T00:00:00Z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2024-12-04T00:00:00Z</vt:filetime>
  </property>
  <property fmtid="{D5CDD505-2E9C-101B-9397-08002B2CF9AE}" pid="5" name="Producer">
    <vt:lpwstr>Microsoft® Word 2013</vt:lpwstr>
  </property>
</Properties>
</file>