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2"/>
    <p:sldId id="271" r:id="rId3"/>
  </p:sldIdLst>
  <p:sldSz cx="10693400" cy="10693400"/>
  <p:notesSz cx="106934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12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30391"/>
            <a:ext cx="9280525" cy="280289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778637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Times New Roman"/>
                <a:cs typeface="Times New Roman"/>
              </a:rPr>
              <a:t>Приложение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3123565" marR="61594" indent="-3063875">
              <a:lnSpc>
                <a:spcPts val="1839"/>
              </a:lnSpc>
              <a:spcBef>
                <a:spcPts val="315"/>
              </a:spcBef>
            </a:pPr>
            <a:r>
              <a:rPr sz="1400" b="1" dirty="0">
                <a:solidFill>
                  <a:srgbClr val="1F1F1F"/>
                </a:solidFill>
                <a:latin typeface="Times New Roman"/>
                <a:cs typeface="Times New Roman"/>
              </a:rPr>
              <a:t>Памятка</a:t>
            </a:r>
            <a:r>
              <a:rPr sz="1400" b="1" spc="34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F1F1F"/>
                </a:solidFill>
                <a:latin typeface="Times New Roman"/>
                <a:cs typeface="Times New Roman"/>
              </a:rPr>
              <a:t>по</a:t>
            </a:r>
            <a:r>
              <a:rPr sz="1400" b="1" spc="-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противодействию</a:t>
            </a:r>
            <a:r>
              <a:rPr sz="1400" b="1" spc="-3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вовлечению</a:t>
            </a:r>
            <a:r>
              <a:rPr sz="1400" b="1" spc="-3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несовершеннолетних</a:t>
            </a:r>
            <a:r>
              <a:rPr sz="1400" b="1" spc="-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F1F1F"/>
                </a:solidFill>
                <a:latin typeface="Times New Roman"/>
                <a:cs typeface="Times New Roman"/>
              </a:rPr>
              <a:t>в</a:t>
            </a:r>
            <a:r>
              <a:rPr sz="1400" b="1" spc="-3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F1F1F"/>
                </a:solidFill>
                <a:latin typeface="Times New Roman"/>
                <a:cs typeface="Times New Roman"/>
              </a:rPr>
              <a:t>незаконный</a:t>
            </a:r>
            <a:r>
              <a:rPr sz="1400" b="1" spc="-3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F1F1F"/>
                </a:solidFill>
                <a:latin typeface="Times New Roman"/>
                <a:cs typeface="Times New Roman"/>
              </a:rPr>
              <a:t>оборот</a:t>
            </a:r>
            <a:r>
              <a:rPr sz="1400" b="1" spc="-5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наркотиков </a:t>
            </a:r>
            <a:r>
              <a:rPr sz="1400" b="1" dirty="0">
                <a:solidFill>
                  <a:srgbClr val="1F1F1F"/>
                </a:solidFill>
                <a:latin typeface="Times New Roman"/>
                <a:cs typeface="Times New Roman"/>
              </a:rPr>
              <a:t>с</a:t>
            </a:r>
            <a:r>
              <a:rPr sz="1400" b="1" spc="-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использованием</a:t>
            </a:r>
            <a:r>
              <a:rPr sz="1400" b="1" spc="-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F1F1F"/>
                </a:solidFill>
                <a:latin typeface="Times New Roman"/>
                <a:cs typeface="Times New Roman"/>
              </a:rPr>
              <a:t>сети</a:t>
            </a:r>
            <a:r>
              <a:rPr sz="1400" b="1" spc="-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Интернет</a:t>
            </a:r>
            <a:endParaRPr sz="1400">
              <a:latin typeface="Times New Roman"/>
              <a:cs typeface="Times New Roman"/>
            </a:endParaRPr>
          </a:p>
          <a:p>
            <a:pPr marL="12700" marR="6350" indent="541020" algn="just">
              <a:lnSpc>
                <a:spcPct val="95800"/>
              </a:lnSpc>
              <a:spcBef>
                <a:spcPts val="1540"/>
              </a:spcBef>
            </a:pPr>
            <a:r>
              <a:rPr sz="1400" dirty="0">
                <a:latin typeface="Times New Roman"/>
                <a:cs typeface="Times New Roman"/>
              </a:rPr>
              <a:t>Изменяющаяся</a:t>
            </a:r>
            <a:r>
              <a:rPr sz="1400" spc="12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структура</a:t>
            </a:r>
            <a:r>
              <a:rPr sz="1400" spc="13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наркопотребления</a:t>
            </a:r>
            <a:r>
              <a:rPr sz="1400" spc="12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3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наркопреступности</a:t>
            </a:r>
            <a:r>
              <a:rPr sz="1400" spc="12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требует</a:t>
            </a:r>
            <a:r>
              <a:rPr sz="1400" spc="13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выработки</a:t>
            </a:r>
            <a:r>
              <a:rPr sz="1400" spc="13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новых</a:t>
            </a:r>
            <a:r>
              <a:rPr sz="1400" spc="13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подходов</a:t>
            </a:r>
            <a:r>
              <a:rPr sz="1400" spc="125" dirty="0">
                <a:latin typeface="Times New Roman"/>
                <a:cs typeface="Times New Roman"/>
              </a:rPr>
              <a:t>  </a:t>
            </a:r>
            <a:r>
              <a:rPr sz="1400" spc="-50" dirty="0">
                <a:latin typeface="Times New Roman"/>
                <a:cs typeface="Times New Roman"/>
              </a:rPr>
              <a:t>к </a:t>
            </a:r>
            <a:r>
              <a:rPr sz="1400" dirty="0">
                <a:latin typeface="Times New Roman"/>
                <a:cs typeface="Times New Roman"/>
              </a:rPr>
              <a:t>профилактической</a:t>
            </a:r>
            <a:r>
              <a:rPr sz="1400" spc="25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работе,</a:t>
            </a:r>
            <a:r>
              <a:rPr sz="1400" spc="25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5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том</a:t>
            </a:r>
            <a:r>
              <a:rPr sz="1400" spc="24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числе</a:t>
            </a:r>
            <a:r>
              <a:rPr sz="1400" spc="25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направленной</a:t>
            </a:r>
            <a:r>
              <a:rPr sz="1400" spc="25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25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обеспечение</a:t>
            </a:r>
            <a:r>
              <a:rPr sz="1400" spc="25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защиты</a:t>
            </a:r>
            <a:r>
              <a:rPr sz="1400" spc="455" dirty="0">
                <a:latin typeface="Times New Roman"/>
                <a:cs typeface="Times New Roman"/>
              </a:rPr>
              <a:t>   </a:t>
            </a:r>
            <a:r>
              <a:rPr sz="1400" spc="-10" dirty="0">
                <a:latin typeface="Times New Roman"/>
                <a:cs typeface="Times New Roman"/>
              </a:rPr>
              <a:t>интернет-ориентированного подрастающего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поколения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наркоугрозы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глобальной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сети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Интернет.</a:t>
            </a:r>
            <a:endParaRPr sz="1400">
              <a:latin typeface="Times New Roman"/>
              <a:cs typeface="Times New Roman"/>
            </a:endParaRPr>
          </a:p>
          <a:p>
            <a:pPr marL="12700" marR="5080" indent="541020" algn="just">
              <a:lnSpc>
                <a:spcPts val="1610"/>
              </a:lnSpc>
              <a:spcBef>
                <a:spcPts val="40"/>
              </a:spcBef>
            </a:pPr>
            <a:r>
              <a:rPr sz="1400" dirty="0">
                <a:latin typeface="Times New Roman"/>
                <a:cs typeface="Times New Roman"/>
              </a:rPr>
              <a:t>Криминалитетом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разрабатываются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новые</a:t>
            </a:r>
            <a:r>
              <a:rPr sz="1400" spc="10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формы</a:t>
            </a:r>
            <a:r>
              <a:rPr sz="1400" spc="10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наркоторговли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10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использованием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Интернет-пространства, </a:t>
            </a:r>
            <a:r>
              <a:rPr sz="1400" dirty="0">
                <a:latin typeface="Times New Roman"/>
                <a:cs typeface="Times New Roman"/>
              </a:rPr>
              <a:t>коммуникативных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программ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современного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спектра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платежных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услуг.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Продолжают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набирать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популярность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интернет-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ts val="161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магазины,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специализирующиеся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 продаже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наркотиков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бесконтактным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способом.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Рекламу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подобных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магазинов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можно </a:t>
            </a:r>
            <a:r>
              <a:rPr sz="1400" dirty="0">
                <a:latin typeface="Times New Roman"/>
                <a:cs typeface="Times New Roman"/>
              </a:rPr>
              <a:t>встретить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асфальте,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стенах,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фасадах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зданий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виде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номеров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телефонов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наименований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сайтов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продавцов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наркотиков. </a:t>
            </a:r>
            <a:r>
              <a:rPr sz="1400" dirty="0">
                <a:latin typeface="Times New Roman"/>
                <a:cs typeface="Times New Roman"/>
              </a:rPr>
              <a:t>Наркотические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средства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нередко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продают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под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видом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запрещенных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законом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средств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(солей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ванн,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удобрений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для </a:t>
            </a:r>
            <a:r>
              <a:rPr sz="1400" dirty="0">
                <a:latin typeface="Times New Roman"/>
                <a:cs typeface="Times New Roman"/>
              </a:rPr>
              <a:t>растений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т.п.).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19484" y="4169704"/>
            <a:ext cx="3472179" cy="1169670"/>
            <a:chOff x="919484" y="4169704"/>
            <a:chExt cx="3472179" cy="11696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9484" y="4169704"/>
              <a:ext cx="1721968" cy="11434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8775" y="4212882"/>
              <a:ext cx="1722622" cy="112588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06627" y="6057138"/>
            <a:ext cx="927798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372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Реализуя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свой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преступный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замысел,</a:t>
            </a:r>
            <a:r>
              <a:rPr sz="1400" spc="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причастные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наркоторговле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лица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обеспечивают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конспирацию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связи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между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  <a:tabLst>
                <a:tab pos="595630" algn="l"/>
                <a:tab pos="1141730" algn="l"/>
                <a:tab pos="2203450" algn="l"/>
                <a:tab pos="4479925" algn="l"/>
                <a:tab pos="6101715" algn="l"/>
                <a:tab pos="7414259" algn="l"/>
                <a:tab pos="8800465" algn="l"/>
              </a:tabLst>
            </a:pPr>
            <a:r>
              <a:rPr sz="1400" spc="-10" dirty="0">
                <a:latin typeface="Times New Roman"/>
                <a:cs typeface="Times New Roman"/>
              </a:rPr>
              <a:t>собой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через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популярные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мессенджеры,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VIBER,WHATSAP,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TELEGRAMМ,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СОЦИАЛЬНЫЕ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20" dirty="0">
                <a:latin typeface="Times New Roman"/>
                <a:cs typeface="Times New Roman"/>
              </a:rPr>
              <a:t>СЕТИ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20896" y="6289548"/>
            <a:ext cx="1062649" cy="3246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1227" y="1322577"/>
            <a:ext cx="9326245" cy="105791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8100" marR="30480" indent="1446530" algn="just">
              <a:lnSpc>
                <a:spcPts val="1610"/>
              </a:lnSpc>
              <a:spcBef>
                <a:spcPts val="215"/>
              </a:spcBef>
            </a:pPr>
            <a:r>
              <a:rPr sz="1400" dirty="0">
                <a:latin typeface="Times New Roman"/>
                <a:cs typeface="Times New Roman"/>
              </a:rPr>
              <a:t>«в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КОНТАКТЕ»,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ТВИТТЕР»,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«ФЕЙСБУК»,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используя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«никмейки»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сохраняя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тем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самым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тайне </a:t>
            </a:r>
            <a:r>
              <a:rPr sz="1400" dirty="0">
                <a:latin typeface="Times New Roman"/>
                <a:cs typeface="Times New Roman"/>
              </a:rPr>
              <a:t>свои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истинные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имена.</a:t>
            </a:r>
            <a:endParaRPr sz="1400">
              <a:latin typeface="Times New Roman"/>
              <a:cs typeface="Times New Roman"/>
            </a:endParaRPr>
          </a:p>
          <a:p>
            <a:pPr marL="38100" marR="30480" indent="541020" algn="just">
              <a:lnSpc>
                <a:spcPts val="161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Стремясь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повышению доходности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своего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бизнеса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наркоторговцы посредством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предложений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через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социальные </a:t>
            </a:r>
            <a:r>
              <a:rPr sz="1400" dirty="0">
                <a:latin typeface="Times New Roman"/>
                <a:cs typeface="Times New Roman"/>
              </a:rPr>
              <a:t>сети,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мессенджеры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вербуют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свои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ряды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граждан,</a:t>
            </a:r>
            <a:r>
              <a:rPr sz="1400" spc="4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нередко</a:t>
            </a:r>
            <a:r>
              <a:rPr sz="1400" spc="3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достигших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совершеннолетия,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предлагая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работу </a:t>
            </a:r>
            <a:r>
              <a:rPr sz="1400" b="1" spc="-10" dirty="0">
                <a:latin typeface="Times New Roman"/>
                <a:cs typeface="Times New Roman"/>
              </a:rPr>
              <a:t>курьеров-закладчиков</a:t>
            </a:r>
            <a:r>
              <a:rPr sz="1350" spc="-15" baseline="30864" dirty="0">
                <a:latin typeface="Times New Roman"/>
                <a:cs typeface="Times New Roman"/>
              </a:rPr>
              <a:t>1</a:t>
            </a:r>
            <a:r>
              <a:rPr sz="1400" spc="-1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4112133"/>
            <a:ext cx="9278620" cy="213868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6985" indent="541020" algn="just">
              <a:lnSpc>
                <a:spcPct val="96100"/>
              </a:lnSpc>
              <a:spcBef>
                <a:spcPts val="170"/>
              </a:spcBef>
            </a:pP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Соглашаясь</a:t>
            </a:r>
            <a:r>
              <a:rPr sz="1400" spc="2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в</a:t>
            </a:r>
            <a:r>
              <a:rPr sz="1400" spc="2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поисках</a:t>
            </a:r>
            <a:r>
              <a:rPr sz="1400" spc="2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быстрого,</a:t>
            </a:r>
            <a:r>
              <a:rPr sz="1400" spc="2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не</a:t>
            </a:r>
            <a:r>
              <a:rPr sz="1400" spc="2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требующего</a:t>
            </a:r>
            <a:r>
              <a:rPr sz="1400" spc="229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квалификации</a:t>
            </a:r>
            <a:r>
              <a:rPr sz="1400" spc="220" dirty="0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дохода</a:t>
            </a:r>
            <a:r>
              <a:rPr sz="1400" spc="2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на</a:t>
            </a:r>
            <a:r>
              <a:rPr sz="1400" spc="2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предложение</a:t>
            </a:r>
            <a:r>
              <a:rPr sz="1400" spc="2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заработать,</a:t>
            </a:r>
            <a:r>
              <a:rPr sz="1400" spc="2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srgbClr val="1F1F1F"/>
                </a:solidFill>
                <a:latin typeface="Times New Roman"/>
                <a:cs typeface="Times New Roman"/>
              </a:rPr>
              <a:t>молодые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люди,</a:t>
            </a:r>
            <a:r>
              <a:rPr sz="1400" spc="39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не</a:t>
            </a:r>
            <a:r>
              <a:rPr sz="1400" spc="39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осознавая</a:t>
            </a:r>
            <a:r>
              <a:rPr sz="1400" spc="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тяжести</a:t>
            </a:r>
            <a:r>
              <a:rPr sz="1400" spc="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последствий,</a:t>
            </a:r>
            <a:r>
              <a:rPr sz="1400" spc="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вовлекаются</a:t>
            </a:r>
            <a:r>
              <a:rPr sz="1400" spc="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в</a:t>
            </a:r>
            <a:r>
              <a:rPr sz="1400" spc="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преступную</a:t>
            </a:r>
            <a:r>
              <a:rPr sz="1400" spc="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деятельность,</a:t>
            </a:r>
            <a:r>
              <a:rPr sz="1400" spc="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связанную</a:t>
            </a:r>
            <a:r>
              <a:rPr sz="1400" spc="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с</a:t>
            </a:r>
            <a:r>
              <a:rPr sz="1400" spc="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1F1F1F"/>
                </a:solidFill>
                <a:latin typeface="Times New Roman"/>
                <a:cs typeface="Times New Roman"/>
              </a:rPr>
              <a:t>незаконным</a:t>
            </a:r>
            <a:r>
              <a:rPr sz="1400" spc="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srgbClr val="1F1F1F"/>
                </a:solidFill>
                <a:latin typeface="Times New Roman"/>
                <a:cs typeface="Times New Roman"/>
              </a:rPr>
              <a:t>оборотом наркотиков.</a:t>
            </a:r>
            <a:endParaRPr sz="1400">
              <a:latin typeface="Times New Roman"/>
              <a:cs typeface="Times New Roman"/>
            </a:endParaRPr>
          </a:p>
          <a:p>
            <a:pPr marL="3268345" algn="just">
              <a:lnSpc>
                <a:spcPts val="1864"/>
              </a:lnSpc>
            </a:pPr>
            <a:r>
              <a:rPr sz="1600" b="1" dirty="0">
                <a:solidFill>
                  <a:srgbClr val="1F1F1F"/>
                </a:solidFill>
                <a:latin typeface="Times New Roman"/>
                <a:cs typeface="Times New Roman"/>
              </a:rPr>
              <a:t>Сколько</a:t>
            </a:r>
            <a:r>
              <a:rPr sz="1600" b="1" spc="-6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1F1F"/>
                </a:solidFill>
                <a:latin typeface="Times New Roman"/>
                <a:cs typeface="Times New Roman"/>
              </a:rPr>
              <a:t>получит</a:t>
            </a:r>
            <a:r>
              <a:rPr sz="1600" b="1" spc="-7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закладчик?</a:t>
            </a:r>
            <a:endParaRPr sz="1600">
              <a:latin typeface="Times New Roman"/>
              <a:cs typeface="Times New Roman"/>
            </a:endParaRPr>
          </a:p>
          <a:p>
            <a:pPr marL="12700" marR="5080" indent="541020" algn="just">
              <a:lnSpc>
                <a:spcPct val="95900"/>
              </a:lnSpc>
              <a:spcBef>
                <a:spcPts val="1805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соответствии</a:t>
            </a:r>
            <a:r>
              <a:rPr sz="1400" spc="22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21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российским</a:t>
            </a:r>
            <a:r>
              <a:rPr sz="1400" spc="2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законодательством,</a:t>
            </a:r>
            <a:r>
              <a:rPr sz="1400" spc="21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действия</a:t>
            </a:r>
            <a:r>
              <a:rPr sz="1400" spc="430" dirty="0">
                <a:latin typeface="Times New Roman"/>
                <a:cs typeface="Times New Roman"/>
              </a:rPr>
              <a:t>   </a:t>
            </a:r>
            <a:r>
              <a:rPr sz="1400" b="1" spc="-10" dirty="0">
                <a:latin typeface="Times New Roman"/>
                <a:cs typeface="Times New Roman"/>
              </a:rPr>
              <a:t>курьеров-</a:t>
            </a:r>
            <a:r>
              <a:rPr sz="1400" b="1" dirty="0">
                <a:latin typeface="Times New Roman"/>
                <a:cs typeface="Times New Roman"/>
              </a:rPr>
              <a:t>закладчиков</a:t>
            </a:r>
            <a:r>
              <a:rPr sz="1400" b="1" spc="22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квалифицируются </a:t>
            </a:r>
            <a:r>
              <a:rPr sz="1400" dirty="0">
                <a:latin typeface="Times New Roman"/>
                <a:cs typeface="Times New Roman"/>
              </a:rPr>
              <a:t>как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незаконный</a:t>
            </a:r>
            <a:r>
              <a:rPr sz="1400" b="1" i="1" spc="18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сбыт</a:t>
            </a:r>
            <a:r>
              <a:rPr sz="1400" b="1" i="1" spc="21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или</a:t>
            </a:r>
            <a:r>
              <a:rPr sz="1400" b="1" i="1" spc="19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пересылка</a:t>
            </a:r>
            <a:r>
              <a:rPr sz="1400" b="1" i="1" spc="18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наркотических</a:t>
            </a:r>
            <a:r>
              <a:rPr sz="1400" b="1" i="1" spc="19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средств,</a:t>
            </a:r>
            <a:r>
              <a:rPr sz="1400" b="1" i="1" spc="18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психотропных</a:t>
            </a:r>
            <a:r>
              <a:rPr sz="1400" b="1" i="1" spc="19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веществ</a:t>
            </a:r>
            <a:r>
              <a:rPr sz="1400" b="1" i="1" spc="19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или</a:t>
            </a:r>
            <a:r>
              <a:rPr sz="1400" b="1" i="1" spc="18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их</a:t>
            </a:r>
            <a:r>
              <a:rPr sz="1400" b="1" i="1" spc="19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аналогов</a:t>
            </a:r>
            <a:r>
              <a:rPr sz="1400" b="1" i="1" spc="18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(</a:t>
            </a:r>
            <a:r>
              <a:rPr sz="1400" b="1" i="1" spc="195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статья </a:t>
            </a:r>
            <a:r>
              <a:rPr sz="1400" b="1" i="1" dirty="0">
                <a:latin typeface="Times New Roman"/>
                <a:cs typeface="Times New Roman"/>
              </a:rPr>
              <a:t>228.1</a:t>
            </a:r>
            <a:r>
              <a:rPr sz="1400" b="1" i="1" spc="6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УК</a:t>
            </a:r>
            <a:r>
              <a:rPr sz="1400" b="1" i="1" spc="7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РФ).</a:t>
            </a:r>
            <a:r>
              <a:rPr sz="1400" b="1" i="1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зависимости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массы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сбываемых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веществ,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данная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статья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предусматривает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наказание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виде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лишения </a:t>
            </a:r>
            <a:r>
              <a:rPr sz="1400" dirty="0">
                <a:latin typeface="Times New Roman"/>
                <a:cs typeface="Times New Roman"/>
              </a:rPr>
              <a:t>свободы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от</a:t>
            </a:r>
            <a:r>
              <a:rPr sz="1400" b="1" spc="254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4</a:t>
            </a:r>
            <a:r>
              <a:rPr sz="1400" b="1" spc="2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лет</a:t>
            </a:r>
            <a:r>
              <a:rPr sz="1400" b="1" spc="254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до</a:t>
            </a:r>
            <a:r>
              <a:rPr sz="1400" b="1" spc="254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пожизненного</a:t>
            </a:r>
            <a:r>
              <a:rPr sz="1400" b="1" spc="2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лишения</a:t>
            </a:r>
            <a:r>
              <a:rPr sz="1400" b="1" spc="2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свободы</a:t>
            </a:r>
            <a:r>
              <a:rPr sz="1400" dirty="0">
                <a:latin typeface="Times New Roman"/>
                <a:cs typeface="Times New Roman"/>
              </a:rPr>
              <a:t>.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Тюремные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сроки,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которые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получают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закладчики,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зачастую </a:t>
            </a:r>
            <a:r>
              <a:rPr sz="1400" dirty="0">
                <a:latin typeface="Times New Roman"/>
                <a:cs typeface="Times New Roman"/>
              </a:rPr>
              <a:t>превышают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наказания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другие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тяжкие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особо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тяжкие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преступления.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9327" y="6641286"/>
            <a:ext cx="1829435" cy="9525"/>
          </a:xfrm>
          <a:custGeom>
            <a:avLst/>
            <a:gdLst/>
            <a:ahLst/>
            <a:cxnLst/>
            <a:rect l="l" t="t" r="r" b="b"/>
            <a:pathLst>
              <a:path w="1829435" h="9525">
                <a:moveTo>
                  <a:pt x="1829054" y="0"/>
                </a:moveTo>
                <a:lnTo>
                  <a:pt x="0" y="0"/>
                </a:lnTo>
                <a:lnTo>
                  <a:pt x="0" y="9144"/>
                </a:lnTo>
                <a:lnTo>
                  <a:pt x="1829054" y="9144"/>
                </a:lnTo>
                <a:lnTo>
                  <a:pt x="18290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1227" y="6698691"/>
            <a:ext cx="87153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75" baseline="29914" dirty="0">
                <a:latin typeface="Calibri"/>
                <a:cs typeface="Calibri"/>
              </a:rPr>
              <a:t>1</a:t>
            </a:r>
            <a:r>
              <a:rPr sz="975" spc="97" baseline="29914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Далее-</a:t>
            </a:r>
            <a:r>
              <a:rPr sz="1000" dirty="0">
                <a:latin typeface="Calibri"/>
                <a:cs typeface="Calibri"/>
              </a:rPr>
              <a:t>лица,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занимающиеся сбытом</a:t>
            </a:r>
            <a:r>
              <a:rPr sz="1000" spc="-10" dirty="0">
                <a:latin typeface="Calibri"/>
                <a:cs typeface="Calibri"/>
              </a:rPr>
              <a:t> наркотических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средств посредством</a:t>
            </a:r>
            <a:r>
              <a:rPr sz="1000" spc="2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закладок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в</a:t>
            </a:r>
            <a:r>
              <a:rPr sz="1000" spc="-10" dirty="0">
                <a:latin typeface="Calibri"/>
                <a:cs typeface="Calibri"/>
              </a:rPr>
              <a:t> определенных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тайниках,</a:t>
            </a:r>
            <a:r>
              <a:rPr sz="1000" spc="-10" dirty="0">
                <a:latin typeface="Calibri"/>
                <a:cs typeface="Calibri"/>
              </a:rPr>
              <a:t> получающие </a:t>
            </a:r>
            <a:r>
              <a:rPr sz="1000" dirty="0">
                <a:latin typeface="Calibri"/>
                <a:cs typeface="Calibri"/>
              </a:rPr>
              <a:t>за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это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денежное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вознаграждение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9327" y="1080516"/>
            <a:ext cx="1371599" cy="43738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9327" y="2374392"/>
            <a:ext cx="3543300" cy="15529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309</Words>
  <Application>Microsoft Office PowerPoint</Application>
  <PresentationFormat>Произвольный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Римма</dc:creator>
  <cp:lastModifiedBy>lenovo</cp:lastModifiedBy>
  <cp:revision>1</cp:revision>
  <dcterms:created xsi:type="dcterms:W3CDTF">2024-12-04T06:49:32Z</dcterms:created>
  <dcterms:modified xsi:type="dcterms:W3CDTF">2024-12-04T06:51:21Z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2018-10-05T00:00:00Z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2024-12-04T00:00:00Z</vt:filetime>
  </property>
  <property fmtid="{D5CDD505-2E9C-101B-9397-08002B2CF9AE}" pid="5" name="Producer">
    <vt:lpwstr>Microsoft® Word 2013</vt:lpwstr>
  </property>
</Properties>
</file>